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03" autoAdjust="0"/>
    <p:restoredTop sz="94660"/>
  </p:normalViewPr>
  <p:slideViewPr>
    <p:cSldViewPr>
      <p:cViewPr varScale="1">
        <p:scale>
          <a:sx n="69" d="100"/>
          <a:sy n="69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E8C5E243-0A21-4300-8969-6816A29A247B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20B3427D-01D0-4D22-BF86-0C2861BD1C13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031C3-0DC5-4E26-B297-462228D94FAA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FB2C3-4EB0-46B5-891A-74638A827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6B373-A7BA-48E5-8E32-5DAF7318DAB1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E7A4-77C4-47CD-B9E5-E946CC0B5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25633-6287-497A-90E8-4942867F5E80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D542C3-45E3-49A3-9A82-BCD56BCF90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fld id="{DBAA70E1-4F2F-4D65-9F99-800B69B28387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414DF42-FAF8-495A-BEB4-5B3ADE03782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CB2835-F57F-418E-90F7-B1567EC98748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3194C-98E7-4C20-A1BF-6CBDF39CA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E389FE-C184-4B98-93F0-0F2F147E944A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AB1E-FEEC-4BA7-8B4C-D6A5FA849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3911C-9EAF-4382-9B5A-6984A4F30866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563B25-C05A-498E-AC93-4D6B4D0E40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B97388-3B9F-4A53-850A-7CFD7C1CE3BF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21D06-9ACD-408A-840B-E1499B37E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88B71-CAB9-4191-84CE-497A5A7BD388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148FF7-D011-47EA-A79C-F3132F17E7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CFCD5-D99A-4D13-90CB-8310C7C5D3DD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6DF10A-4FA4-4651-9268-4FDB8CDA1C2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fld id="{324536D2-6F27-4D32-98E8-4713244E4356}" type="datetimeFigureOut">
              <a:rPr lang="en-US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fld id="{B4EDACA0-A377-42DA-A0E5-42A1228573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3" r:id="rId4"/>
    <p:sldLayoutId id="2147483754" r:id="rId5"/>
    <p:sldLayoutId id="2147483761" r:id="rId6"/>
    <p:sldLayoutId id="2147483755" r:id="rId7"/>
    <p:sldLayoutId id="2147483762" r:id="rId8"/>
    <p:sldLayoutId id="2147483763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6600" smtClean="0">
                <a:ea typeface="+mj-ea"/>
                <a:cs typeface="+mj-cs"/>
              </a:rPr>
              <a:t>Grammar: Parts of Speech</a:t>
            </a:r>
            <a:endParaRPr lang="en-US" sz="6600" dirty="0">
              <a:ea typeface="+mj-ea"/>
              <a:cs typeface="+mj-cs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Intensive Pronoun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</a:rPr>
              <a:t>Has no grammatical function in the sentence.</a:t>
            </a: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Ray painted the mural </a:t>
            </a:r>
            <a:r>
              <a:rPr lang="en-US" b="1" dirty="0" smtClean="0">
                <a:ea typeface="ＭＳ Ｐゴシック" pitchFamily="-84" charset="-128"/>
              </a:rPr>
              <a:t>himself</a:t>
            </a:r>
          </a:p>
          <a:p>
            <a:pPr lvl="1" eaLnBrk="1" hangingPunct="1"/>
            <a:endParaRPr lang="en-US" dirty="0" smtClean="0">
              <a:ea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The children dyed the eggs </a:t>
            </a:r>
            <a:r>
              <a:rPr lang="en-US" b="1" dirty="0" smtClean="0">
                <a:ea typeface="ＭＳ Ｐゴシック" pitchFamily="-84" charset="-128"/>
              </a:rPr>
              <a:t>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Demonstrative and Interrogative Pronouns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-84" charset="-128"/>
              </a:rPr>
              <a:t>Demonstrative: </a:t>
            </a:r>
            <a:r>
              <a:rPr lang="en-US" dirty="0" smtClean="0">
                <a:ea typeface="ＭＳ Ｐゴシック" pitchFamily="-84" charset="-128"/>
              </a:rPr>
              <a:t>Points</a:t>
            </a:r>
            <a:r>
              <a:rPr lang="en-US" b="1" dirty="0" smtClean="0">
                <a:ea typeface="ＭＳ Ｐゴシック" pitchFamily="-84" charset="-128"/>
              </a:rPr>
              <a:t> </a:t>
            </a:r>
            <a:r>
              <a:rPr lang="en-US" dirty="0" smtClean="0">
                <a:ea typeface="ＭＳ Ｐゴシック" pitchFamily="-84" charset="-128"/>
              </a:rPr>
              <a:t>out a  person, place, thing, or idea.</a:t>
            </a:r>
          </a:p>
          <a:p>
            <a:pPr lvl="1" eaLnBrk="1" hangingPunct="1"/>
            <a:r>
              <a:rPr lang="en-US" b="1" dirty="0" smtClean="0">
                <a:ea typeface="ＭＳ Ｐゴシック" pitchFamily="-84" charset="-128"/>
              </a:rPr>
              <a:t>This</a:t>
            </a:r>
            <a:r>
              <a:rPr lang="en-US" dirty="0" smtClean="0">
                <a:ea typeface="ＭＳ Ｐゴシック" pitchFamily="-84" charset="-128"/>
              </a:rPr>
              <a:t> is our favorite camp site.</a:t>
            </a:r>
          </a:p>
          <a:p>
            <a:pPr lvl="1" eaLnBrk="1" hangingPunct="1"/>
            <a:r>
              <a:rPr lang="en-US" b="1" dirty="0" smtClean="0">
                <a:ea typeface="ＭＳ Ｐゴシック" pitchFamily="-84" charset="-128"/>
              </a:rPr>
              <a:t>These</a:t>
            </a:r>
            <a:r>
              <a:rPr lang="en-US" dirty="0" smtClean="0">
                <a:ea typeface="ＭＳ Ｐゴシック" pitchFamily="-84" charset="-128"/>
              </a:rPr>
              <a:t> books are going to Goodwill</a:t>
            </a: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r>
              <a:rPr lang="en-US" b="1" dirty="0" smtClean="0">
                <a:ea typeface="ＭＳ Ｐゴシック" pitchFamily="-84" charset="-128"/>
              </a:rPr>
              <a:t>Interrogative Pronouns</a:t>
            </a:r>
            <a:r>
              <a:rPr lang="en-US" dirty="0" smtClean="0">
                <a:ea typeface="ＭＳ Ｐゴシック" pitchFamily="-84" charset="-128"/>
              </a:rPr>
              <a:t>: Introduces a question</a:t>
            </a:r>
          </a:p>
          <a:p>
            <a:pPr lvl="1" eaLnBrk="1" hangingPunct="1"/>
            <a:r>
              <a:rPr lang="en-US" b="1" dirty="0" smtClean="0">
                <a:ea typeface="ＭＳ Ｐゴシック" pitchFamily="-84" charset="-128"/>
              </a:rPr>
              <a:t>What</a:t>
            </a:r>
            <a:r>
              <a:rPr lang="en-US" dirty="0" smtClean="0">
                <a:ea typeface="ＭＳ Ｐゴシック" pitchFamily="-84" charset="-128"/>
              </a:rPr>
              <a:t> is the address of the house?</a:t>
            </a:r>
          </a:p>
          <a:p>
            <a:pPr lvl="1" eaLnBrk="1" hangingPunct="1"/>
            <a:r>
              <a:rPr lang="en-US" b="1" dirty="0" smtClean="0">
                <a:ea typeface="ＭＳ Ｐゴシック" pitchFamily="-84" charset="-128"/>
              </a:rPr>
              <a:t>Whose</a:t>
            </a:r>
            <a:r>
              <a:rPr lang="en-US" dirty="0" smtClean="0">
                <a:ea typeface="ＭＳ Ｐゴシック" pitchFamily="-84" charset="-128"/>
              </a:rPr>
              <a:t> red truck is parked outside the house?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lvl="1" eaLnBrk="1" hangingPunct="1">
              <a:buFont typeface="Wingdings 2" pitchFamily="18" charset="2"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505200"/>
          <a:ext cx="59436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This                That                 These</a:t>
                      </a:r>
                      <a:r>
                        <a:rPr lang="en-US" b="1" baseline="0" dirty="0" smtClean="0"/>
                        <a:t>             Those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571500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14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Who      whom       which       what</a:t>
                      </a:r>
                      <a:r>
                        <a:rPr lang="en-US" sz="1800" baseline="0" dirty="0" smtClean="0"/>
                        <a:t>       whose</a:t>
                      </a:r>
                      <a:endParaRPr lang="en-US" sz="1800" dirty="0"/>
                    </a:p>
                  </a:txBody>
                  <a:tcPr marT="45798" marB="4579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Indefinite Pronouns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</a:rPr>
              <a:t>Refers to a person, place, thing or idea that may or may not be specifically named.</a:t>
            </a: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Has </a:t>
            </a:r>
            <a:r>
              <a:rPr lang="en-US" b="1" smtClean="0">
                <a:ea typeface="ＭＳ Ｐゴシック" pitchFamily="-84" charset="-128"/>
              </a:rPr>
              <a:t>anyone</a:t>
            </a:r>
            <a:r>
              <a:rPr lang="en-US" smtClean="0">
                <a:ea typeface="ＭＳ Ｐゴシック" pitchFamily="-84" charset="-128"/>
              </a:rPr>
              <a:t> asked Ms. Stallsworth?</a:t>
            </a:r>
          </a:p>
          <a:p>
            <a:pPr lvl="1" eaLnBrk="1" hangingPunct="1"/>
            <a:r>
              <a:rPr lang="en-US" b="1" smtClean="0">
                <a:ea typeface="ＭＳ Ｐゴシック" pitchFamily="-84" charset="-128"/>
              </a:rPr>
              <a:t>Everything</a:t>
            </a:r>
            <a:r>
              <a:rPr lang="en-US" smtClean="0">
                <a:ea typeface="ＭＳ Ｐゴシック" pitchFamily="-84" charset="-128"/>
              </a:rPr>
              <a:t> we need is packed in the car.</a:t>
            </a: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505200"/>
          <a:ext cx="61722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Each 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 another</a:t>
                      </a:r>
                      <a:endParaRPr lang="en-US" sz="16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Everybody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Neither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Several</a:t>
                      </a:r>
                      <a:endParaRPr lang="en-US" sz="16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Anybody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Nobody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</a:t>
                      </a:r>
                      <a:endParaRPr lang="en-US" sz="16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Anyone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Everything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Somebody</a:t>
                      </a:r>
                      <a:endParaRPr lang="en-US" sz="16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Anything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Someone</a:t>
                      </a:r>
                      <a:endParaRPr lang="en-US" sz="16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Both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Something</a:t>
                      </a:r>
                      <a:endParaRPr lang="en-US" sz="1600" dirty="0"/>
                    </a:p>
                  </a:txBody>
                  <a:tcPr/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such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Identify the Pronoun(s) in the sentence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</a:rPr>
              <a:t>All of the other members of my family like to go camping, but few of them enjoy the outdoors more than I do.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  <a:p>
            <a:pPr eaLnBrk="1" hangingPunct="1"/>
            <a:r>
              <a:rPr lang="en-US" smtClean="0">
                <a:ea typeface="ＭＳ Ｐゴシック" pitchFamily="-84" charset="-128"/>
              </a:rPr>
              <a:t>All of us enjoy anything cooked over a campfire.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  <a:p>
            <a:pPr eaLnBrk="1" hangingPunct="1"/>
            <a:r>
              <a:rPr lang="en-US" smtClean="0">
                <a:ea typeface="ＭＳ Ｐゴシック" pitchFamily="-84" charset="-128"/>
              </a:rPr>
              <a:t>Often we tell each other eerrie stories.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  <a:p>
            <a:pPr eaLnBrk="1" hangingPunct="1"/>
            <a:r>
              <a:rPr lang="en-US" smtClean="0">
                <a:ea typeface="ＭＳ Ｐゴシック" pitchFamily="-84" charset="-128"/>
              </a:rPr>
              <a:t>Who want to go to sleep afterwards?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adjectives</a:t>
            </a:r>
            <a:endParaRPr lang="en-US" dirty="0">
              <a:cs typeface="+mj-cs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54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</a:rPr>
              <a:t>Modifies a noun or pronoun.</a:t>
            </a: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Modify means </a:t>
            </a:r>
            <a:r>
              <a:rPr lang="en-US" altLang="en-US" smtClean="0">
                <a:ea typeface="ＭＳ Ｐゴシック" pitchFamily="-84" charset="-128"/>
              </a:rPr>
              <a:t>“</a:t>
            </a:r>
            <a:r>
              <a:rPr lang="en-US" smtClean="0">
                <a:ea typeface="ＭＳ Ｐゴシック" pitchFamily="-84" charset="-128"/>
              </a:rPr>
              <a:t>to describe</a:t>
            </a:r>
            <a:r>
              <a:rPr lang="en-US" altLang="en-US" smtClean="0">
                <a:ea typeface="ＭＳ Ｐゴシック" pitchFamily="-84" charset="-128"/>
              </a:rPr>
              <a:t>”</a:t>
            </a:r>
            <a:r>
              <a:rPr lang="en-US" smtClean="0">
                <a:ea typeface="ＭＳ Ｐゴシック" pitchFamily="-84" charset="-128"/>
              </a:rPr>
              <a:t> or </a:t>
            </a:r>
            <a:r>
              <a:rPr lang="en-US" altLang="en-US" smtClean="0">
                <a:ea typeface="ＭＳ Ｐゴシック" pitchFamily="-84" charset="-128"/>
              </a:rPr>
              <a:t>“</a:t>
            </a:r>
            <a:r>
              <a:rPr lang="en-US" smtClean="0">
                <a:ea typeface="ＭＳ Ｐゴシック" pitchFamily="-84" charset="-128"/>
              </a:rPr>
              <a:t>to make the meaning of a word more specific</a:t>
            </a:r>
            <a:r>
              <a:rPr lang="en-US" altLang="en-US" smtClean="0">
                <a:ea typeface="ＭＳ Ｐゴシック" pitchFamily="-84" charset="-128"/>
              </a:rPr>
              <a:t>”</a:t>
            </a:r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en-US" smtClean="0">
                <a:ea typeface="ＭＳ Ｐゴシック" pitchFamily="-84" charset="-128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2667000"/>
          <a:ext cx="7315200" cy="32766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1040651">
                <a:tc>
                  <a:txBody>
                    <a:bodyPr/>
                    <a:lstStyle/>
                    <a:p>
                      <a:r>
                        <a:rPr lang="en-US" dirty="0" smtClean="0"/>
                        <a:t>What Kind?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Which One?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Much?</a:t>
                      </a:r>
                      <a:endParaRPr lang="en-US" dirty="0"/>
                    </a:p>
                  </a:txBody>
                  <a:tcPr/>
                </a:tc>
              </a:tr>
              <a:tr h="8548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spilled </a:t>
                      </a:r>
                      <a:r>
                        <a:rPr lang="en-US" b="0" dirty="0" smtClean="0"/>
                        <a:t>ink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this </a:t>
                      </a:r>
                      <a:r>
                        <a:rPr lang="en-US" b="0" dirty="0" smtClean="0"/>
                        <a:t>park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twenty</a:t>
                      </a:r>
                      <a:r>
                        <a:rPr lang="en-US" b="0" dirty="0" smtClean="0"/>
                        <a:t> miles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  </a:t>
                      </a:r>
                      <a:r>
                        <a:rPr lang="en-US" b="0" dirty="0" smtClean="0"/>
                        <a:t>salt</a:t>
                      </a:r>
                      <a:endParaRPr lang="en-US" b="1" dirty="0"/>
                    </a:p>
                  </a:txBody>
                  <a:tcPr/>
                </a:tc>
              </a:tr>
              <a:tr h="60291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English</a:t>
                      </a:r>
                      <a:r>
                        <a:rPr lang="en-US" dirty="0" smtClean="0"/>
                        <a:t> tea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these </a:t>
                      </a:r>
                      <a:r>
                        <a:rPr lang="en-US" dirty="0" smtClean="0"/>
                        <a:t>papers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two</a:t>
                      </a:r>
                      <a:r>
                        <a:rPr lang="en-US" dirty="0" smtClean="0"/>
                        <a:t> 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enough</a:t>
                      </a:r>
                      <a:r>
                        <a:rPr lang="en-US" baseline="0" dirty="0" smtClean="0"/>
                        <a:t> water</a:t>
                      </a:r>
                      <a:endParaRPr lang="en-US" dirty="0"/>
                    </a:p>
                  </a:txBody>
                  <a:tcPr/>
                </a:tc>
              </a:tr>
              <a:tr h="77821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howling</a:t>
                      </a:r>
                      <a:r>
                        <a:rPr lang="en-US" baseline="0" dirty="0" smtClean="0"/>
                        <a:t> winds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that</a:t>
                      </a:r>
                      <a:r>
                        <a:rPr lang="en-US" dirty="0" smtClean="0"/>
                        <a:t>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several</a:t>
                      </a:r>
                      <a:r>
                        <a:rPr lang="en-US" dirty="0" smtClean="0"/>
                        <a:t> apples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some</a:t>
                      </a:r>
                      <a:r>
                        <a:rPr lang="en-US" dirty="0" smtClean="0"/>
                        <a:t> food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Char char=""/>
              <a:defRPr/>
            </a:pPr>
            <a:r>
              <a:rPr lang="en-US" dirty="0" smtClean="0"/>
              <a:t>An adjective may be separated from the word it modifies:</a:t>
            </a:r>
          </a:p>
          <a:p>
            <a:pPr marL="0" indent="0">
              <a:buFont typeface="Wingdings" charset="0"/>
              <a:buNone/>
              <a:defRPr/>
            </a:pPr>
            <a:endParaRPr lang="en-US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 smtClean="0"/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/>
              <a:t>She is clever.</a:t>
            </a:r>
          </a:p>
          <a:p>
            <a:pPr marL="366713" lvl="1" indent="0">
              <a:buFont typeface="Wingdings 2" charset="0"/>
              <a:buNone/>
              <a:defRPr/>
            </a:pPr>
            <a:endParaRPr lang="en-US" dirty="0" smtClean="0"/>
          </a:p>
          <a:p>
            <a:pPr marL="366713" lvl="1" indent="0">
              <a:buFont typeface="Wingdings 2" charset="0"/>
              <a:buNone/>
              <a:defRPr/>
            </a:pPr>
            <a:endParaRPr lang="en-US" dirty="0"/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/>
              <a:t>The sky had become cloudy suddenly.</a:t>
            </a:r>
          </a:p>
          <a:p>
            <a:pPr>
              <a:buFont typeface="Wingdings" charset="0"/>
              <a:buChar char=""/>
              <a:defRPr/>
            </a:pPr>
            <a:r>
              <a:rPr lang="en-US" dirty="0" smtClean="0"/>
              <a:t>Note: An adjective that is in the predicate and that modifies the subject of a clause or sentence is called a </a:t>
            </a:r>
            <a:r>
              <a:rPr lang="en-US" i="1" dirty="0" smtClean="0"/>
              <a:t>predicate adjective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 flipH="1">
            <a:off x="1295400" y="2590800"/>
            <a:ext cx="990600" cy="6858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 flipH="1">
            <a:off x="1828800" y="3657600"/>
            <a:ext cx="2286000" cy="83820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smtClean="0">
                <a:ea typeface="ＭＳ Ｐゴシック" pitchFamily="-84" charset="-128"/>
              </a:rPr>
              <a:t>Most frequently used adjectives are </a:t>
            </a:r>
            <a:r>
              <a:rPr lang="en-US" sz="2800" i="1" smtClean="0">
                <a:ea typeface="ＭＳ Ｐゴシック" pitchFamily="-84" charset="-128"/>
              </a:rPr>
              <a:t>a</a:t>
            </a:r>
            <a:r>
              <a:rPr lang="en-US" sz="2800" smtClean="0">
                <a:ea typeface="ＭＳ Ｐゴシック" pitchFamily="-84" charset="-128"/>
              </a:rPr>
              <a:t>, </a:t>
            </a:r>
            <a:r>
              <a:rPr lang="en-US" sz="2800" i="1" smtClean="0">
                <a:ea typeface="ＭＳ Ｐゴシック" pitchFamily="-84" charset="-128"/>
              </a:rPr>
              <a:t>an</a:t>
            </a:r>
            <a:r>
              <a:rPr lang="en-US" sz="2800" smtClean="0">
                <a:ea typeface="ＭＳ Ｐゴシック" pitchFamily="-84" charset="-128"/>
              </a:rPr>
              <a:t>, and </a:t>
            </a:r>
            <a:r>
              <a:rPr lang="en-US" sz="2800" i="1" smtClean="0">
                <a:ea typeface="ＭＳ Ｐゴシック" pitchFamily="-84" charset="-128"/>
              </a:rPr>
              <a:t>the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Indefinite articles: </a:t>
            </a:r>
            <a:r>
              <a:rPr lang="en-US" sz="2400" i="1" smtClean="0">
                <a:ea typeface="ＭＳ Ｐゴシック" pitchFamily="-84" charset="-128"/>
              </a:rPr>
              <a:t>a</a:t>
            </a:r>
            <a:r>
              <a:rPr lang="en-US" sz="2400" smtClean="0">
                <a:ea typeface="ＭＳ Ｐゴシック" pitchFamily="-84" charset="-128"/>
              </a:rPr>
              <a:t>,</a:t>
            </a:r>
            <a:r>
              <a:rPr lang="en-US" sz="2400" i="1" smtClean="0">
                <a:ea typeface="ＭＳ Ｐゴシック" pitchFamily="-84" charset="-128"/>
              </a:rPr>
              <a:t> an </a:t>
            </a:r>
          </a:p>
          <a:p>
            <a:pPr lvl="2"/>
            <a:r>
              <a:rPr lang="en-US" sz="2000" smtClean="0">
                <a:ea typeface="ＭＳ Ｐゴシック" pitchFamily="-84" charset="-128"/>
              </a:rPr>
              <a:t>Refer to any member of a general group; come before words that start with vowels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Definite article: </a:t>
            </a:r>
            <a:r>
              <a:rPr lang="en-US" sz="2400" i="1" smtClean="0">
                <a:ea typeface="ＭＳ Ｐゴシック" pitchFamily="-84" charset="-128"/>
              </a:rPr>
              <a:t>the</a:t>
            </a:r>
          </a:p>
          <a:p>
            <a:pPr lvl="2"/>
            <a:r>
              <a:rPr lang="en-US" sz="2000" smtClean="0">
                <a:ea typeface="ＭＳ Ｐゴシック" pitchFamily="-84" charset="-128"/>
              </a:rPr>
              <a:t>Refers to someone or something in particular</a:t>
            </a:r>
          </a:p>
          <a:p>
            <a:r>
              <a:rPr lang="en-US" sz="2600" smtClean="0">
                <a:ea typeface="ＭＳ Ｐゴシック" pitchFamily="-84" charset="-128"/>
              </a:rPr>
              <a:t>Examples:</a:t>
            </a:r>
          </a:p>
          <a:p>
            <a:pPr lvl="1"/>
            <a:r>
              <a:rPr lang="en-US" sz="2300" smtClean="0">
                <a:ea typeface="ＭＳ Ｐゴシック" pitchFamily="-84" charset="-128"/>
              </a:rPr>
              <a:t> A representative is going to help us.</a:t>
            </a:r>
          </a:p>
          <a:p>
            <a:pPr lvl="1"/>
            <a:r>
              <a:rPr lang="en-US" sz="2300" smtClean="0">
                <a:ea typeface="ＭＳ Ｐゴシック" pitchFamily="-84" charset="-128"/>
              </a:rPr>
              <a:t>The representative is going to help us.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Pronoun or Adjective?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Char char=""/>
              <a:defRPr/>
            </a:pPr>
            <a:r>
              <a:rPr lang="en-US" dirty="0" smtClean="0"/>
              <a:t>Demonstrative, interrogative, and indefinite terms pronouns when they </a:t>
            </a:r>
            <a:r>
              <a:rPr lang="en-US" b="1" dirty="0" smtClean="0"/>
              <a:t>stand</a:t>
            </a:r>
            <a:r>
              <a:rPr lang="en-US" dirty="0" smtClean="0"/>
              <a:t> for other nouns or pronouns.</a:t>
            </a:r>
          </a:p>
          <a:p>
            <a:pPr>
              <a:buFont typeface="Wingdings" charset="0"/>
              <a:buChar char=""/>
              <a:defRPr/>
            </a:pPr>
            <a:r>
              <a:rPr lang="en-US" dirty="0" smtClean="0"/>
              <a:t>When they </a:t>
            </a:r>
            <a:r>
              <a:rPr lang="en-US" b="1" dirty="0" smtClean="0"/>
              <a:t>modify</a:t>
            </a:r>
            <a:r>
              <a:rPr lang="en-US" dirty="0" smtClean="0"/>
              <a:t> nouns or pronouns, they are adjectives.</a:t>
            </a:r>
          </a:p>
          <a:p>
            <a:pPr>
              <a:buFont typeface="Wingdings" charset="0"/>
              <a:buChar char=""/>
              <a:defRPr/>
            </a:pPr>
            <a:r>
              <a:rPr lang="en-US" dirty="0" smtClean="0"/>
              <a:t>Examples: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/>
              <a:t>Pronoun: </a:t>
            </a:r>
            <a:r>
              <a:rPr lang="en-US" b="1" dirty="0" smtClean="0"/>
              <a:t>Which</a:t>
            </a:r>
            <a:r>
              <a:rPr lang="en-US" dirty="0" smtClean="0"/>
              <a:t> did you choose, Roberto?</a:t>
            </a:r>
          </a:p>
          <a:p>
            <a:pPr marL="366713" lvl="1" indent="0">
              <a:buFont typeface="Wingdings 2" charset="0"/>
              <a:buNone/>
              <a:defRPr/>
            </a:pPr>
            <a:r>
              <a:rPr lang="en-US" dirty="0" smtClean="0"/>
              <a:t>   </a:t>
            </a:r>
            <a:r>
              <a:rPr lang="en-US" dirty="0"/>
              <a:t> </a:t>
            </a:r>
            <a:r>
              <a:rPr lang="en-US" dirty="0" smtClean="0"/>
              <a:t>Adjective: </a:t>
            </a:r>
            <a:r>
              <a:rPr lang="en-US" b="1" dirty="0" smtClean="0"/>
              <a:t>Which</a:t>
            </a:r>
            <a:r>
              <a:rPr lang="en-US" dirty="0" smtClean="0"/>
              <a:t> book did you choose to read, Alex?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/>
              <a:t>Pronoun: </a:t>
            </a:r>
            <a:r>
              <a:rPr lang="en-US" b="1" dirty="0" smtClean="0"/>
              <a:t>Those</a:t>
            </a:r>
            <a:r>
              <a:rPr lang="en-US" dirty="0" smtClean="0"/>
              <a:t> are excited fans.</a:t>
            </a:r>
          </a:p>
          <a:p>
            <a:pPr marL="366713" lvl="1" indent="0">
              <a:buFont typeface="Wingdings 2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Adjective: </a:t>
            </a:r>
            <a:r>
              <a:rPr lang="en-US" b="1" dirty="0" smtClean="0"/>
              <a:t>Those </a:t>
            </a:r>
            <a:r>
              <a:rPr lang="en-US" dirty="0" smtClean="0"/>
              <a:t>fans are excited.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</a:t>
            </a:r>
            <a:r>
              <a:rPr lang="en-US" dirty="0" smtClean="0"/>
              <a:t>oun or adjective?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smtClean="0">
                <a:ea typeface="ＭＳ Ｐゴシック" pitchFamily="-84" charset="-128"/>
              </a:rPr>
              <a:t>When a word that can be used as a noun modifies a noun or pronoun, it is called an adjective.</a:t>
            </a:r>
          </a:p>
          <a:p>
            <a:r>
              <a:rPr lang="en-US" sz="2800" smtClean="0">
                <a:ea typeface="ＭＳ Ｐゴシック" pitchFamily="-84" charset="-128"/>
              </a:rPr>
              <a:t>Examples: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Salad bowl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Chicken dinner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Gold metal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New England states</a:t>
            </a:r>
          </a:p>
          <a:p>
            <a:pPr lvl="2"/>
            <a:r>
              <a:rPr lang="en-US" sz="2000" smtClean="0">
                <a:ea typeface="ＭＳ Ｐゴシック" pitchFamily="-84" charset="-128"/>
              </a:rPr>
              <a:t>Proper nouns remain capitalized when used as an adjective; it is called a </a:t>
            </a:r>
            <a:r>
              <a:rPr lang="en-US" sz="2000" b="1" smtClean="0">
                <a:ea typeface="ＭＳ Ｐゴシック" pitchFamily="-84" charset="-128"/>
              </a:rPr>
              <a:t>proper adjective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789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600" smtClean="0">
                <a:ea typeface="ＭＳ Ｐゴシック" pitchFamily="-84" charset="-128"/>
              </a:rPr>
              <a:t>A </a:t>
            </a:r>
            <a:r>
              <a:rPr lang="en-US" sz="3600" b="1" smtClean="0">
                <a:ea typeface="ＭＳ Ｐゴシック" pitchFamily="-84" charset="-128"/>
              </a:rPr>
              <a:t>verb</a:t>
            </a:r>
            <a:r>
              <a:rPr lang="en-US" sz="3600" smtClean="0">
                <a:ea typeface="ＭＳ Ｐゴシック" pitchFamily="-84" charset="-128"/>
              </a:rPr>
              <a:t> expresses action or a state of being. There are three kinds:</a:t>
            </a:r>
          </a:p>
          <a:p>
            <a:pPr lvl="1"/>
            <a:r>
              <a:rPr lang="en-US" sz="3200" smtClean="0">
                <a:ea typeface="ＭＳ Ｐゴシック" pitchFamily="-84" charset="-128"/>
              </a:rPr>
              <a:t>Main or helping (auxiliary) verbs</a:t>
            </a:r>
          </a:p>
          <a:p>
            <a:pPr lvl="1"/>
            <a:r>
              <a:rPr lang="en-US" sz="3200" smtClean="0">
                <a:ea typeface="ＭＳ Ｐゴシック" pitchFamily="-84" charset="-128"/>
              </a:rPr>
              <a:t>Action or linking verbs</a:t>
            </a:r>
          </a:p>
          <a:p>
            <a:pPr lvl="1"/>
            <a:r>
              <a:rPr lang="en-US" sz="3200" smtClean="0">
                <a:ea typeface="ＭＳ Ｐゴシック" pitchFamily="-84" charset="-128"/>
              </a:rPr>
              <a:t>Transitive or intransitive verbs</a:t>
            </a:r>
          </a:p>
          <a:p>
            <a:pPr lvl="1"/>
            <a:endParaRPr lang="en-US" sz="3200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Nouns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pitchFamily="-84" charset="-128"/>
              </a:rPr>
              <a:t>Person: </a:t>
            </a:r>
            <a:r>
              <a:rPr lang="en-US" smtClean="0">
                <a:ea typeface="ＭＳ Ｐゴシック" pitchFamily="-84" charset="-128"/>
              </a:rPr>
              <a:t>hero, teacher, audience, Mai Ling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  <a:p>
            <a:pPr eaLnBrk="1" hangingPunct="1"/>
            <a:r>
              <a:rPr lang="en-US" b="1" smtClean="0">
                <a:ea typeface="ＭＳ Ｐゴシック" pitchFamily="-84" charset="-128"/>
              </a:rPr>
              <a:t>Place</a:t>
            </a:r>
            <a:r>
              <a:rPr lang="en-US" smtClean="0">
                <a:ea typeface="ＭＳ Ｐゴシック" pitchFamily="-84" charset="-128"/>
              </a:rPr>
              <a:t>: </a:t>
            </a:r>
            <a:r>
              <a:rPr lang="en-US" sz="2200" smtClean="0">
                <a:ea typeface="ＭＳ Ｐゴシック" pitchFamily="-84" charset="-128"/>
              </a:rPr>
              <a:t>museums, countries, rain forest, San Diego 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  <a:p>
            <a:pPr eaLnBrk="1" hangingPunct="1"/>
            <a:r>
              <a:rPr lang="en-US" b="1" smtClean="0">
                <a:ea typeface="ＭＳ Ｐゴシック" pitchFamily="-84" charset="-128"/>
              </a:rPr>
              <a:t>Thing: </a:t>
            </a:r>
            <a:r>
              <a:rPr lang="en-US" smtClean="0">
                <a:ea typeface="ＭＳ Ｐゴシック" pitchFamily="-84" charset="-128"/>
              </a:rPr>
              <a:t>stereo, songs, fences, Pacific Ocean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  <a:p>
            <a:pPr eaLnBrk="1" hangingPunct="1"/>
            <a:r>
              <a:rPr lang="en-US" b="1" smtClean="0">
                <a:ea typeface="ＭＳ Ｐゴシック" pitchFamily="-84" charset="-128"/>
              </a:rPr>
              <a:t>Idea: </a:t>
            </a:r>
            <a:r>
              <a:rPr lang="en-US" sz="2200" smtClean="0">
                <a:ea typeface="ＭＳ Ｐゴシック" pitchFamily="-84" charset="-128"/>
              </a:rPr>
              <a:t>sympathy, fairness, generosity, Impressionism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Main verbs and helping verbs</a:t>
            </a:r>
            <a:endParaRPr lang="en-US" dirty="0"/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 </a:t>
            </a:r>
            <a:r>
              <a:rPr lang="en-US" b="1" smtClean="0">
                <a:ea typeface="ＭＳ Ｐゴシック" pitchFamily="-84" charset="-128"/>
              </a:rPr>
              <a:t>verb phrase</a:t>
            </a:r>
            <a:r>
              <a:rPr lang="en-US" smtClean="0">
                <a:ea typeface="ＭＳ Ｐゴシック" pitchFamily="-84" charset="-128"/>
              </a:rPr>
              <a:t> consists of a </a:t>
            </a:r>
            <a:r>
              <a:rPr lang="en-US" b="1" smtClean="0">
                <a:ea typeface="ＭＳ Ｐゴシック" pitchFamily="-84" charset="-128"/>
              </a:rPr>
              <a:t>main verb </a:t>
            </a:r>
            <a:r>
              <a:rPr lang="en-US" smtClean="0">
                <a:ea typeface="ＭＳ Ｐゴシック" pitchFamily="-84" charset="-128"/>
              </a:rPr>
              <a:t>and one or more </a:t>
            </a:r>
            <a:r>
              <a:rPr lang="en-US" b="1" smtClean="0">
                <a:ea typeface="ＭＳ Ｐゴシック" pitchFamily="-84" charset="-128"/>
              </a:rPr>
              <a:t>helping (auxiliary) verbs</a:t>
            </a:r>
            <a:r>
              <a:rPr lang="en-US" smtClean="0">
                <a:ea typeface="ＭＳ Ｐゴシック" pitchFamily="-84" charset="-128"/>
              </a:rPr>
              <a:t>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667000"/>
          <a:ext cx="7239001" cy="2667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09750"/>
                <a:gridCol w="1357313"/>
                <a:gridCol w="1538288"/>
                <a:gridCol w="1238249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</a:p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</a:t>
                      </a:r>
                    </a:p>
                    <a:p>
                      <a:r>
                        <a:rPr lang="en-US" dirty="0" smtClean="0"/>
                        <a:t>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being</a:t>
                      </a:r>
                    </a:p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</a:t>
                      </a:r>
                    </a:p>
                    <a:p>
                      <a:r>
                        <a:rPr lang="en-US" dirty="0" smtClean="0"/>
                        <a:t>were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i="1" baseline="0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</a:t>
                      </a:r>
                    </a:p>
                    <a:p>
                      <a:r>
                        <a:rPr lang="en-US" dirty="0" smtClean="0"/>
                        <a:t>could</a:t>
                      </a:r>
                    </a:p>
                    <a:p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might</a:t>
                      </a:r>
                    </a:p>
                    <a:p>
                      <a:r>
                        <a:rPr lang="en-US" dirty="0" smtClean="0"/>
                        <a:t>must </a:t>
                      </a:r>
                    </a:p>
                    <a:p>
                      <a:r>
                        <a:rPr lang="en-US" dirty="0" smtClean="0"/>
                        <a:t>ought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shall</a:t>
                      </a:r>
                    </a:p>
                    <a:p>
                      <a:r>
                        <a:rPr lang="en-US" dirty="0" smtClean="0"/>
                        <a:t>should</a:t>
                      </a:r>
                    </a:p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would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Notes on verbs</a:t>
            </a:r>
            <a:endParaRPr 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Modals are auxiliary verbs that are used to express an attitude toward the action or state of being of the main verb.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Example: I </a:t>
            </a:r>
            <a:r>
              <a:rPr lang="en-US" b="1" smtClean="0">
                <a:ea typeface="ＭＳ Ｐゴシック" pitchFamily="-84" charset="-128"/>
              </a:rPr>
              <a:t>may</a:t>
            </a:r>
            <a:r>
              <a:rPr lang="en-US" smtClean="0">
                <a:ea typeface="ＭＳ Ｐゴシック" pitchFamily="-84" charset="-128"/>
              </a:rPr>
              <a:t> go to the concert after all.</a:t>
            </a:r>
          </a:p>
          <a:p>
            <a:pPr lvl="2"/>
            <a:r>
              <a:rPr lang="en-US" i="1" smtClean="0">
                <a:ea typeface="ＭＳ Ｐゴシック" pitchFamily="-84" charset="-128"/>
              </a:rPr>
              <a:t>May </a:t>
            </a:r>
            <a:r>
              <a:rPr lang="en-US" smtClean="0">
                <a:ea typeface="ＭＳ Ｐゴシック" pitchFamily="-84" charset="-128"/>
              </a:rPr>
              <a:t>expresses an attitude of possibility in relation to the main verb </a:t>
            </a:r>
            <a:r>
              <a:rPr lang="en-US" i="1" smtClean="0">
                <a:ea typeface="ＭＳ Ｐゴシック" pitchFamily="-84" charset="-128"/>
              </a:rPr>
              <a:t>go</a:t>
            </a:r>
            <a:endParaRPr lang="en-US" smtClean="0">
              <a:ea typeface="ＭＳ Ｐゴシック" pitchFamily="-84" charset="-128"/>
            </a:endParaRPr>
          </a:p>
          <a:p>
            <a:r>
              <a:rPr lang="en-US" smtClean="0">
                <a:ea typeface="ＭＳ Ｐゴシック" pitchFamily="-84" charset="-128"/>
              </a:rPr>
              <a:t>Helping verbs may be separated from the main verb</a:t>
            </a:r>
          </a:p>
          <a:p>
            <a:pPr lvl="1"/>
            <a:r>
              <a:rPr lang="en-US" b="1" smtClean="0">
                <a:ea typeface="ＭＳ Ｐゴシック" pitchFamily="-84" charset="-128"/>
              </a:rPr>
              <a:t>Did</a:t>
            </a:r>
            <a:r>
              <a:rPr lang="en-US" smtClean="0">
                <a:ea typeface="ＭＳ Ｐゴシック" pitchFamily="-84" charset="-128"/>
              </a:rPr>
              <a:t> she </a:t>
            </a:r>
            <a:r>
              <a:rPr lang="en-US" b="1" smtClean="0">
                <a:ea typeface="ＭＳ Ｐゴシック" pitchFamily="-84" charset="-128"/>
              </a:rPr>
              <a:t>paint</a:t>
            </a:r>
            <a:r>
              <a:rPr lang="en-US" smtClean="0">
                <a:ea typeface="ＭＳ Ｐゴシック" pitchFamily="-84" charset="-128"/>
              </a:rPr>
              <a:t> the house?</a:t>
            </a:r>
          </a:p>
          <a:p>
            <a:r>
              <a:rPr lang="en-US" smtClean="0">
                <a:ea typeface="ＭＳ Ｐゴシック" pitchFamily="-84" charset="-128"/>
              </a:rPr>
              <a:t>The word </a:t>
            </a:r>
            <a:r>
              <a:rPr lang="en-US" i="1" smtClean="0">
                <a:ea typeface="ＭＳ Ｐゴシック" pitchFamily="-84" charset="-128"/>
              </a:rPr>
              <a:t> not </a:t>
            </a:r>
            <a:r>
              <a:rPr lang="en-US" smtClean="0">
                <a:ea typeface="ＭＳ Ｐゴシック" pitchFamily="-84" charset="-128"/>
              </a:rPr>
              <a:t> and its contraction </a:t>
            </a:r>
            <a:r>
              <a:rPr lang="en-US" i="1" smtClean="0">
                <a:ea typeface="ＭＳ Ｐゴシック" pitchFamily="-84" charset="-128"/>
              </a:rPr>
              <a:t>n</a:t>
            </a:r>
            <a:r>
              <a:rPr lang="en-US" altLang="en-US" i="1" smtClean="0">
                <a:ea typeface="ＭＳ Ｐゴシック" pitchFamily="-84" charset="-128"/>
              </a:rPr>
              <a:t>’</a:t>
            </a:r>
            <a:r>
              <a:rPr lang="en-US" i="1" smtClean="0">
                <a:ea typeface="ＭＳ Ｐゴシック" pitchFamily="-84" charset="-128"/>
              </a:rPr>
              <a:t>t</a:t>
            </a:r>
            <a:r>
              <a:rPr lang="en-US" smtClean="0">
                <a:ea typeface="ＭＳ Ｐゴシック" pitchFamily="-84" charset="-128"/>
              </a:rPr>
              <a:t> are never part of a verb phrase; they are considered adverbs telling to what extent.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Action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charset="0"/>
              <a:buChar char=""/>
              <a:defRPr/>
            </a:pPr>
            <a:r>
              <a:rPr lang="en-US" dirty="0" smtClean="0"/>
              <a:t>An </a:t>
            </a:r>
            <a:r>
              <a:rPr lang="en-US" b="1" dirty="0" smtClean="0"/>
              <a:t>action verb</a:t>
            </a:r>
            <a:r>
              <a:rPr lang="en-US" dirty="0" smtClean="0"/>
              <a:t> expresses either physical or mental activity. </a:t>
            </a:r>
          </a:p>
          <a:p>
            <a:pPr marL="0" indent="0">
              <a:buFont typeface="Wingdings" charset="0"/>
              <a:buNone/>
              <a:defRPr/>
            </a:pPr>
            <a:endParaRPr lang="en-US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buFont typeface="Wingdings" charset="0"/>
              <a:buChar char=""/>
              <a:defRPr/>
            </a:pPr>
            <a:r>
              <a:rPr lang="en-US" dirty="0" smtClean="0"/>
              <a:t>Examples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dirty="0" smtClean="0"/>
              <a:t>Please </a:t>
            </a:r>
            <a:r>
              <a:rPr lang="en-US" b="1" dirty="0" smtClean="0"/>
              <a:t>return</a:t>
            </a:r>
            <a:r>
              <a:rPr lang="en-US" dirty="0" smtClean="0"/>
              <a:t> this book. (physical action)</a:t>
            </a:r>
          </a:p>
          <a:p>
            <a:pPr lvl="1">
              <a:buFont typeface="Wingdings 2" charset="0"/>
              <a:buChar char=""/>
              <a:defRPr/>
            </a:pPr>
            <a:r>
              <a:rPr lang="en-US" b="1" dirty="0" smtClean="0"/>
              <a:t>Do</a:t>
            </a:r>
            <a:r>
              <a:rPr lang="en-US" dirty="0" smtClean="0"/>
              <a:t> you </a:t>
            </a:r>
            <a:r>
              <a:rPr lang="en-US" b="1" dirty="0" smtClean="0"/>
              <a:t>know</a:t>
            </a:r>
            <a:r>
              <a:rPr lang="en-US" dirty="0" smtClean="0"/>
              <a:t> James? (mental action)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667000"/>
          <a:ext cx="655320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640"/>
                <a:gridCol w="1310640"/>
                <a:gridCol w="1310640"/>
                <a:gridCol w="1310640"/>
                <a:gridCol w="1310640"/>
              </a:tblGrid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 smtClean="0"/>
                        <a:t>Mental: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Linking verbs</a:t>
            </a:r>
            <a:endParaRPr lang="en-US" dirty="0"/>
          </a:p>
        </p:txBody>
      </p:sp>
      <p:sp>
        <p:nvSpPr>
          <p:cNvPr id="419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Connects the subject to a word or word group that identifies or describes the subject. This word group is called a </a:t>
            </a:r>
            <a:r>
              <a:rPr lang="en-US" b="1" smtClean="0">
                <a:ea typeface="ＭＳ Ｐゴシック" pitchFamily="-84" charset="-128"/>
              </a:rPr>
              <a:t>subject complement</a:t>
            </a:r>
            <a:r>
              <a:rPr lang="en-US" smtClean="0">
                <a:ea typeface="ＭＳ Ｐゴシック" pitchFamily="-84" charset="-128"/>
              </a:rPr>
              <a:t>.</a:t>
            </a:r>
          </a:p>
          <a:p>
            <a:r>
              <a:rPr lang="en-US" smtClean="0">
                <a:ea typeface="ＭＳ Ｐゴシック" pitchFamily="-84" charset="-128"/>
              </a:rPr>
              <a:t>Example: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Kelp </a:t>
            </a:r>
            <a:r>
              <a:rPr lang="en-US" b="1" smtClean="0">
                <a:ea typeface="ＭＳ Ｐゴシック" pitchFamily="-84" charset="-128"/>
              </a:rPr>
              <a:t>is</a:t>
            </a:r>
            <a:r>
              <a:rPr lang="en-US" smtClean="0">
                <a:ea typeface="ＭＳ Ｐゴシック" pitchFamily="-84" charset="-128"/>
              </a:rPr>
              <a:t> the scientific name for seaweed. </a:t>
            </a:r>
          </a:p>
          <a:p>
            <a:pPr lvl="2"/>
            <a:r>
              <a:rPr lang="en-US" smtClean="0">
                <a:ea typeface="ＭＳ Ｐゴシック" pitchFamily="-84" charset="-128"/>
              </a:rPr>
              <a:t>Subject complement is </a:t>
            </a:r>
            <a:r>
              <a:rPr lang="en-US" i="1" smtClean="0">
                <a:ea typeface="ＭＳ Ｐゴシック" pitchFamily="-84" charset="-128"/>
              </a:rPr>
              <a:t>name</a:t>
            </a:r>
            <a:r>
              <a:rPr lang="en-US" smtClean="0">
                <a:ea typeface="ＭＳ Ｐゴシック" pitchFamily="-84" charset="-128"/>
              </a:rPr>
              <a:t>; it identifies </a:t>
            </a:r>
            <a:r>
              <a:rPr lang="en-US" i="1" smtClean="0">
                <a:ea typeface="ＭＳ Ｐゴシック" pitchFamily="-84" charset="-128"/>
              </a:rPr>
              <a:t>Kelp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Kelp tastes good in salads. </a:t>
            </a:r>
          </a:p>
          <a:p>
            <a:pPr lvl="2"/>
            <a:r>
              <a:rPr lang="en-US" smtClean="0">
                <a:ea typeface="ＭＳ Ｐゴシック" pitchFamily="-84" charset="-128"/>
              </a:rPr>
              <a:t>Subject complement is good; it describes </a:t>
            </a:r>
            <a:r>
              <a:rPr lang="en-US" i="1" smtClean="0">
                <a:ea typeface="ＭＳ Ｐゴシック" pitchFamily="-84" charset="-128"/>
              </a:rPr>
              <a:t>Kelp</a:t>
            </a:r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381000"/>
          <a:ext cx="746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28800"/>
                <a:gridCol w="1905000"/>
                <a:gridCol w="22098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Commonly</a:t>
                      </a:r>
                      <a:r>
                        <a:rPr lang="en-US" baseline="0" dirty="0" smtClean="0"/>
                        <a:t> Used Linking Verbs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Forms of </a:t>
                      </a:r>
                      <a:r>
                        <a:rPr lang="en-US" i="1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shall</a:t>
                      </a:r>
                      <a:r>
                        <a:rPr lang="en-US" baseline="0" dirty="0" smtClean="0"/>
                        <a:t> have 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be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shall 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have 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would be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could be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</a:t>
                      </a:r>
                      <a:r>
                        <a:rPr lang="en-US" baseline="0" dirty="0" smtClean="0"/>
                        <a:t> have been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 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might 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would have</a:t>
                      </a:r>
                      <a:r>
                        <a:rPr lang="en-US" baseline="0" dirty="0" smtClean="0"/>
                        <a:t> been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 been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could have been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1054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Some of the verbs listed as </a:t>
            </a:r>
            <a:r>
              <a:rPr lang="en-US" sz="2400" i="1" dirty="0">
                <a:latin typeface="+mn-lt"/>
                <a:ea typeface="ＭＳ Ｐゴシック" charset="0"/>
                <a:cs typeface="ＭＳ Ｐゴシック" charset="0"/>
              </a:rPr>
              <a:t>Others</a:t>
            </a:r>
            <a:r>
              <a:rPr lang="en-US" sz="2400" dirty="0">
                <a:latin typeface="+mn-lt"/>
                <a:ea typeface="ＭＳ Ｐゴシック" charset="0"/>
                <a:cs typeface="ＭＳ Ｐゴシック" charset="0"/>
              </a:rPr>
              <a:t> can be used as action verbs as well as linking verbs.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Forms of </a:t>
            </a:r>
            <a:r>
              <a:rPr lang="en-US" i="1" dirty="0" smtClean="0"/>
              <a:t>Be</a:t>
            </a:r>
            <a:endParaRPr lang="en-US" dirty="0"/>
          </a:p>
        </p:txBody>
      </p:sp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smtClean="0">
                <a:ea typeface="ＭＳ Ｐゴシック" pitchFamily="-84" charset="-128"/>
              </a:rPr>
              <a:t>Not always used as linking verbs</a:t>
            </a:r>
          </a:p>
          <a:p>
            <a:r>
              <a:rPr lang="en-US" sz="2800" smtClean="0">
                <a:ea typeface="ＭＳ Ｐゴシック" pitchFamily="-84" charset="-128"/>
              </a:rPr>
              <a:t>An adverb that tells </a:t>
            </a:r>
            <a:r>
              <a:rPr lang="en-US" sz="2800" i="1" smtClean="0">
                <a:ea typeface="ＭＳ Ｐゴシック" pitchFamily="-84" charset="-128"/>
              </a:rPr>
              <a:t>where </a:t>
            </a:r>
            <a:r>
              <a:rPr lang="en-US" sz="2800" smtClean="0">
                <a:ea typeface="ＭＳ Ｐゴシック" pitchFamily="-84" charset="-128"/>
              </a:rPr>
              <a:t>or</a:t>
            </a:r>
            <a:r>
              <a:rPr lang="en-US" sz="2800" i="1" smtClean="0">
                <a:ea typeface="ＭＳ Ｐゴシック" pitchFamily="-84" charset="-128"/>
              </a:rPr>
              <a:t> when </a:t>
            </a:r>
            <a:r>
              <a:rPr lang="en-US" sz="2800" smtClean="0">
                <a:ea typeface="ＭＳ Ｐゴシック" pitchFamily="-84" charset="-128"/>
              </a:rPr>
              <a:t>may follow the form of </a:t>
            </a:r>
            <a:r>
              <a:rPr lang="en-US" sz="2800" i="1" smtClean="0">
                <a:ea typeface="ＭＳ Ｐゴシック" pitchFamily="-84" charset="-128"/>
              </a:rPr>
              <a:t>be</a:t>
            </a:r>
            <a:endParaRPr lang="en-US" sz="2800" smtClean="0">
              <a:ea typeface="ＭＳ Ｐゴシック" pitchFamily="-84" charset="-128"/>
            </a:endParaRPr>
          </a:p>
          <a:p>
            <a:r>
              <a:rPr lang="en-US" sz="2800" smtClean="0">
                <a:ea typeface="ＭＳ Ｐゴシック" pitchFamily="-84" charset="-128"/>
              </a:rPr>
              <a:t>This makes it a </a:t>
            </a:r>
            <a:r>
              <a:rPr lang="en-US" sz="2800" b="1" smtClean="0">
                <a:ea typeface="ＭＳ Ｐゴシック" pitchFamily="-84" charset="-128"/>
              </a:rPr>
              <a:t>state-of-being verb</a:t>
            </a:r>
            <a:endParaRPr lang="en-US" sz="2800" smtClean="0">
              <a:ea typeface="ＭＳ Ｐゴシック" pitchFamily="-84" charset="-128"/>
            </a:endParaRPr>
          </a:p>
          <a:p>
            <a:r>
              <a:rPr lang="en-US" sz="2800" smtClean="0">
                <a:ea typeface="ＭＳ Ｐゴシック" pitchFamily="-84" charset="-128"/>
              </a:rPr>
              <a:t>Example:</a:t>
            </a:r>
          </a:p>
          <a:p>
            <a:pPr lvl="1"/>
            <a:r>
              <a:rPr lang="en-US" sz="2400" smtClean="0">
                <a:ea typeface="ＭＳ Ｐゴシック" pitchFamily="-84" charset="-128"/>
              </a:rPr>
              <a:t>My friends and I </a:t>
            </a:r>
            <a:r>
              <a:rPr lang="en-US" sz="2400" b="1" smtClean="0">
                <a:ea typeface="ＭＳ Ｐゴシック" pitchFamily="-84" charset="-128"/>
              </a:rPr>
              <a:t>were</a:t>
            </a:r>
            <a:r>
              <a:rPr lang="en-US" sz="2400" smtClean="0">
                <a:ea typeface="ＭＳ Ｐゴシック" pitchFamily="-84" charset="-128"/>
              </a:rPr>
              <a:t> there yesterday.</a:t>
            </a:r>
          </a:p>
          <a:p>
            <a:pPr lvl="2"/>
            <a:r>
              <a:rPr lang="en-US" sz="2000" i="1" smtClean="0">
                <a:ea typeface="ＭＳ Ｐゴシック" pitchFamily="-84" charset="-128"/>
              </a:rPr>
              <a:t>There</a:t>
            </a:r>
            <a:r>
              <a:rPr lang="en-US" sz="2000" smtClean="0">
                <a:ea typeface="ＭＳ Ｐゴシック" pitchFamily="-84" charset="-128"/>
              </a:rPr>
              <a:t> tells where</a:t>
            </a:r>
          </a:p>
          <a:p>
            <a:pPr lvl="2"/>
            <a:r>
              <a:rPr lang="en-US" sz="2000" i="1" smtClean="0">
                <a:ea typeface="ＭＳ Ｐゴシック" pitchFamily="-84" charset="-128"/>
              </a:rPr>
              <a:t>Yesterday</a:t>
            </a:r>
            <a:r>
              <a:rPr lang="en-US" sz="2000" smtClean="0">
                <a:ea typeface="ＭＳ Ｐゴシック" pitchFamily="-84" charset="-128"/>
              </a:rPr>
              <a:t> tells when</a:t>
            </a:r>
            <a:endParaRPr lang="en-US" sz="2000" i="1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Transitive and intransitive verbs</a:t>
            </a:r>
            <a:endParaRPr lang="en-US" dirty="0"/>
          </a:p>
        </p:txBody>
      </p:sp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625"/>
          </a:xfrm>
        </p:spPr>
        <p:txBody>
          <a:bodyPr/>
          <a:lstStyle/>
          <a:p>
            <a:r>
              <a:rPr lang="en-US" b="1" smtClean="0">
                <a:ea typeface="ＭＳ Ｐゴシック" pitchFamily="-84" charset="-128"/>
              </a:rPr>
              <a:t>Transitive verbs </a:t>
            </a:r>
            <a:r>
              <a:rPr lang="en-US" smtClean="0">
                <a:ea typeface="ＭＳ Ｐゴシック" pitchFamily="-84" charset="-128"/>
              </a:rPr>
              <a:t>have an object: a word that tells who or what receives the action of the verb</a:t>
            </a:r>
          </a:p>
          <a:p>
            <a:r>
              <a:rPr lang="en-US" smtClean="0">
                <a:ea typeface="ＭＳ Ｐゴシック" pitchFamily="-84" charset="-128"/>
              </a:rPr>
              <a:t>Examples: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She </a:t>
            </a:r>
            <a:r>
              <a:rPr lang="en-US" b="1" smtClean="0">
                <a:ea typeface="ＭＳ Ｐゴシック" pitchFamily="-84" charset="-128"/>
              </a:rPr>
              <a:t>trusts</a:t>
            </a:r>
            <a:r>
              <a:rPr lang="en-US" smtClean="0">
                <a:ea typeface="ＭＳ Ｐゴシック" pitchFamily="-84" charset="-128"/>
              </a:rPr>
              <a:t> her friend. </a:t>
            </a:r>
          </a:p>
          <a:p>
            <a:pPr lvl="2"/>
            <a:r>
              <a:rPr lang="en-US" i="1" smtClean="0">
                <a:ea typeface="ＭＳ Ｐゴシック" pitchFamily="-84" charset="-128"/>
              </a:rPr>
              <a:t>friend </a:t>
            </a:r>
            <a:r>
              <a:rPr lang="en-US" smtClean="0">
                <a:ea typeface="ＭＳ Ｐゴシック" pitchFamily="-84" charset="-128"/>
              </a:rPr>
              <a:t>receives the action of the verb </a:t>
            </a:r>
            <a:r>
              <a:rPr lang="en-US" i="1" smtClean="0">
                <a:ea typeface="ＭＳ Ｐゴシック" pitchFamily="-84" charset="-128"/>
              </a:rPr>
              <a:t>trusts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Zora Neale Hurston </a:t>
            </a:r>
            <a:r>
              <a:rPr lang="en-US" b="1" smtClean="0">
                <a:ea typeface="ＭＳ Ｐゴシック" pitchFamily="-84" charset="-128"/>
              </a:rPr>
              <a:t>wrote</a:t>
            </a:r>
            <a:r>
              <a:rPr lang="en-US" smtClean="0">
                <a:ea typeface="ＭＳ Ｐゴシック" pitchFamily="-84" charset="-128"/>
              </a:rPr>
              <a:t> novels. </a:t>
            </a:r>
          </a:p>
          <a:p>
            <a:pPr lvl="2"/>
            <a:r>
              <a:rPr lang="en-US" i="1" smtClean="0">
                <a:ea typeface="ＭＳ Ｐゴシック" pitchFamily="-84" charset="-128"/>
              </a:rPr>
              <a:t>novels</a:t>
            </a:r>
            <a:r>
              <a:rPr lang="en-US" smtClean="0">
                <a:ea typeface="ＭＳ Ｐゴシック" pitchFamily="-84" charset="-128"/>
              </a:rPr>
              <a:t> receives the action of the verb </a:t>
            </a:r>
            <a:r>
              <a:rPr lang="en-US" i="1" smtClean="0">
                <a:ea typeface="ＭＳ Ｐゴシック" pitchFamily="-84" charset="-128"/>
              </a:rPr>
              <a:t>wrote</a:t>
            </a:r>
          </a:p>
          <a:p>
            <a:r>
              <a:rPr lang="en-US" b="1" smtClean="0">
                <a:ea typeface="ＭＳ Ｐゴシック" pitchFamily="-84" charset="-128"/>
              </a:rPr>
              <a:t>Intransitive verbs</a:t>
            </a:r>
            <a:r>
              <a:rPr lang="en-US" smtClean="0">
                <a:ea typeface="ＭＳ Ｐゴシック" pitchFamily="-84" charset="-128"/>
              </a:rPr>
              <a:t> does not have an object.</a:t>
            </a:r>
          </a:p>
          <a:p>
            <a:r>
              <a:rPr lang="en-US" smtClean="0">
                <a:ea typeface="ＭＳ Ｐゴシック" pitchFamily="-84" charset="-128"/>
              </a:rPr>
              <a:t>Examples: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The audience </a:t>
            </a:r>
            <a:r>
              <a:rPr lang="en-US" b="1" smtClean="0">
                <a:ea typeface="ＭＳ Ｐゴシック" pitchFamily="-84" charset="-128"/>
              </a:rPr>
              <a:t>applauded</a:t>
            </a:r>
            <a:r>
              <a:rPr lang="en-US" smtClean="0">
                <a:ea typeface="ＭＳ Ｐゴシック" pitchFamily="-84" charset="-128"/>
              </a:rPr>
              <a:t>.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The trains </a:t>
            </a:r>
            <a:r>
              <a:rPr lang="en-US" b="1" smtClean="0">
                <a:ea typeface="ＭＳ Ｐゴシック" pitchFamily="-84" charset="-128"/>
              </a:rPr>
              <a:t>stops</a:t>
            </a:r>
            <a:r>
              <a:rPr lang="en-US" smtClean="0">
                <a:ea typeface="ＭＳ Ｐゴシック" pitchFamily="-84" charset="-128"/>
              </a:rPr>
              <a:t> here.</a:t>
            </a:r>
          </a:p>
          <a:p>
            <a:r>
              <a:rPr lang="en-US" smtClean="0">
                <a:ea typeface="ＭＳ Ｐゴシック" pitchFamily="-84" charset="-128"/>
              </a:rPr>
              <a:t>A verb could transitive in one sentence and intransitive in another.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Notes Intransitive and Transitive verbs</a:t>
            </a:r>
            <a:endParaRPr lang="en-US" dirty="0"/>
          </a:p>
        </p:txBody>
      </p:sp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Action verbs can be transitive or intransitive.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I </a:t>
            </a:r>
            <a:r>
              <a:rPr lang="en-US" b="1" smtClean="0">
                <a:ea typeface="ＭＳ Ｐゴシック" pitchFamily="-84" charset="-128"/>
              </a:rPr>
              <a:t>studied</a:t>
            </a:r>
            <a:r>
              <a:rPr lang="en-US" smtClean="0">
                <a:ea typeface="ＭＳ Ｐゴシック" pitchFamily="-84" charset="-128"/>
              </a:rPr>
              <a:t> my geometry notes for an hour.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Luis also </a:t>
            </a:r>
            <a:r>
              <a:rPr lang="en-US" b="1" smtClean="0">
                <a:ea typeface="ＭＳ Ｐゴシック" pitchFamily="-84" charset="-128"/>
              </a:rPr>
              <a:t>studied</a:t>
            </a:r>
            <a:r>
              <a:rPr lang="en-US" smtClean="0">
                <a:ea typeface="ＭＳ Ｐゴシック" pitchFamily="-84" charset="-128"/>
              </a:rPr>
              <a:t> for an hour.</a:t>
            </a:r>
          </a:p>
          <a:p>
            <a:r>
              <a:rPr lang="en-US" smtClean="0">
                <a:ea typeface="ＭＳ Ｐゴシック" pitchFamily="-84" charset="-128"/>
              </a:rPr>
              <a:t>All linking verbs are intransitive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We are ready for the quiz.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We were told to study a lot.</a:t>
            </a:r>
          </a:p>
          <a:p>
            <a:r>
              <a:rPr lang="en-US" smtClean="0">
                <a:ea typeface="ＭＳ Ｐゴシック" pitchFamily="-84" charset="-128"/>
              </a:rPr>
              <a:t>A verb phrase may be classified as </a:t>
            </a:r>
            <a:r>
              <a:rPr lang="en-US" i="1" smtClean="0">
                <a:ea typeface="ＭＳ Ｐゴシック" pitchFamily="-84" charset="-128"/>
              </a:rPr>
              <a:t>transitive </a:t>
            </a:r>
            <a:r>
              <a:rPr lang="en-US" smtClean="0">
                <a:ea typeface="ＭＳ Ｐゴシック" pitchFamily="-84" charset="-128"/>
              </a:rPr>
              <a:t>or </a:t>
            </a:r>
            <a:r>
              <a:rPr lang="en-US" i="1" smtClean="0">
                <a:ea typeface="ＭＳ Ｐゴシック" pitchFamily="-84" charset="-128"/>
              </a:rPr>
              <a:t>intransitive </a:t>
            </a:r>
            <a:r>
              <a:rPr lang="en-US" smtClean="0">
                <a:ea typeface="ＭＳ Ｐゴシック" pitchFamily="-84" charset="-128"/>
              </a:rPr>
              <a:t>and as </a:t>
            </a:r>
            <a:r>
              <a:rPr lang="en-US" i="1" smtClean="0">
                <a:ea typeface="ＭＳ Ｐゴシック" pitchFamily="-84" charset="-128"/>
              </a:rPr>
              <a:t>action</a:t>
            </a:r>
            <a:r>
              <a:rPr lang="en-US" smtClean="0">
                <a:ea typeface="ＭＳ Ｐゴシック" pitchFamily="-84" charset="-128"/>
              </a:rPr>
              <a:t> or</a:t>
            </a:r>
            <a:r>
              <a:rPr lang="en-US" i="1" smtClean="0">
                <a:ea typeface="ＭＳ Ｐゴシック" pitchFamily="-84" charset="-128"/>
              </a:rPr>
              <a:t> linking</a:t>
            </a:r>
            <a:r>
              <a:rPr lang="en-US" smtClean="0">
                <a:ea typeface="ＭＳ Ｐゴシック" pitchFamily="-84" charset="-128"/>
              </a:rPr>
              <a:t> 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We </a:t>
            </a:r>
            <a:r>
              <a:rPr lang="en-US" b="1" smtClean="0">
                <a:ea typeface="ＭＳ Ｐゴシック" pitchFamily="-84" charset="-128"/>
              </a:rPr>
              <a:t>are planting</a:t>
            </a:r>
            <a:r>
              <a:rPr lang="en-US" smtClean="0">
                <a:ea typeface="ＭＳ Ｐゴシック" pitchFamily="-84" charset="-128"/>
              </a:rPr>
              <a:t> some cactus dahlias. (transitive action)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They </a:t>
            </a:r>
            <a:r>
              <a:rPr lang="en-US" b="1" smtClean="0">
                <a:ea typeface="ＭＳ Ｐゴシック" pitchFamily="-84" charset="-128"/>
              </a:rPr>
              <a:t>should bloom </a:t>
            </a:r>
            <a:r>
              <a:rPr lang="en-US" smtClean="0">
                <a:ea typeface="ＭＳ Ｐゴシック" pitchFamily="-84" charset="-128"/>
              </a:rPr>
              <a:t>in about six weeks. (intransitive action)</a:t>
            </a:r>
          </a:p>
          <a:p>
            <a:pPr lvl="1"/>
            <a:r>
              <a:rPr lang="en-US" smtClean="0">
                <a:ea typeface="ＭＳ Ｐゴシック" pitchFamily="-84" charset="-128"/>
              </a:rPr>
              <a:t>The flowers </a:t>
            </a:r>
            <a:r>
              <a:rPr lang="en-US" b="1" smtClean="0">
                <a:ea typeface="ＭＳ Ｐゴシック" pitchFamily="-84" charset="-128"/>
              </a:rPr>
              <a:t>will be</a:t>
            </a:r>
            <a:r>
              <a:rPr lang="en-US" smtClean="0">
                <a:ea typeface="ＭＳ Ｐゴシック" pitchFamily="-84" charset="-128"/>
              </a:rPr>
              <a:t> deep red. (intransitive linking)</a:t>
            </a:r>
          </a:p>
          <a:p>
            <a:pPr lvl="1"/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Modifies a verb, an adjective, or another adverb</a:t>
            </a:r>
          </a:p>
          <a:p>
            <a:endParaRPr lang="en-US" dirty="0" smtClean="0"/>
          </a:p>
          <a:p>
            <a:r>
              <a:rPr lang="en-US" dirty="0" smtClean="0"/>
              <a:t>Tells where, when, how, to what extent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The bird was chirping </a:t>
            </a:r>
            <a:r>
              <a:rPr lang="en-US" b="1" dirty="0" smtClean="0"/>
              <a:t>outside</a:t>
            </a:r>
            <a:r>
              <a:rPr lang="en-US" b="1" dirty="0" smtClean="0">
                <a:solidFill>
                  <a:schemeClr val="accent2"/>
                </a:solidFill>
              </a:rPr>
              <a:t>. (where)</a:t>
            </a:r>
          </a:p>
          <a:p>
            <a:pPr lvl="1"/>
            <a:r>
              <a:rPr lang="en-US" dirty="0" smtClean="0"/>
              <a:t>The bird chirped </a:t>
            </a:r>
            <a:r>
              <a:rPr lang="en-US" b="1" dirty="0" smtClean="0"/>
              <a:t>today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chemeClr val="accent2"/>
                </a:solidFill>
              </a:rPr>
              <a:t>(when)</a:t>
            </a:r>
          </a:p>
          <a:p>
            <a:pPr lvl="1"/>
            <a:r>
              <a:rPr lang="en-US" dirty="0" smtClean="0"/>
              <a:t>The bird chirped </a:t>
            </a:r>
            <a:r>
              <a:rPr lang="en-US" b="1" dirty="0" smtClean="0"/>
              <a:t>loudly</a:t>
            </a:r>
            <a:r>
              <a:rPr lang="en-US" b="1" dirty="0" smtClean="0">
                <a:solidFill>
                  <a:schemeClr val="accent2"/>
                </a:solidFill>
              </a:rPr>
              <a:t>. (how)</a:t>
            </a:r>
          </a:p>
          <a:p>
            <a:pPr lvl="1"/>
            <a:r>
              <a:rPr lang="en-US" dirty="0" smtClean="0"/>
              <a:t>The bird</a:t>
            </a:r>
            <a:r>
              <a:rPr lang="en-US" b="1" dirty="0" smtClean="0"/>
              <a:t> never </a:t>
            </a:r>
            <a:r>
              <a:rPr lang="en-US" dirty="0" smtClean="0"/>
              <a:t>chirped. </a:t>
            </a:r>
            <a:r>
              <a:rPr lang="en-US" b="1" dirty="0" smtClean="0">
                <a:solidFill>
                  <a:schemeClr val="accent2"/>
                </a:solidFill>
              </a:rPr>
              <a:t>(to what extent)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each adverb and the </a:t>
            </a:r>
            <a:r>
              <a:rPr lang="en-US" b="1" dirty="0" smtClean="0"/>
              <a:t>verb</a:t>
            </a:r>
            <a:r>
              <a:rPr lang="en-US" dirty="0" smtClean="0"/>
              <a:t> it modifies.</a:t>
            </a:r>
          </a:p>
          <a:p>
            <a:endParaRPr lang="en-US" dirty="0" smtClean="0"/>
          </a:p>
          <a:p>
            <a:r>
              <a:rPr lang="en-US" i="1" dirty="0" smtClean="0"/>
              <a:t>Birds, bats, and bugs fly effortlessly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Adverb</a:t>
            </a:r>
            <a:r>
              <a:rPr lang="en-US" dirty="0" smtClean="0"/>
              <a:t>: effortlessly </a:t>
            </a:r>
            <a:r>
              <a:rPr lang="en-US" b="1" dirty="0" smtClean="0"/>
              <a:t>Verb</a:t>
            </a:r>
            <a:r>
              <a:rPr lang="en-US" dirty="0" smtClean="0"/>
              <a:t>: fly</a:t>
            </a:r>
          </a:p>
          <a:p>
            <a:r>
              <a:rPr lang="en-US" i="1" dirty="0" smtClean="0"/>
              <a:t>In their experiments, they initially produced hot smoke by burning straw and wood.</a:t>
            </a:r>
          </a:p>
          <a:p>
            <a:pPr lvl="1"/>
            <a:r>
              <a:rPr lang="en-US" b="1" dirty="0" smtClean="0"/>
              <a:t>Adverb</a:t>
            </a:r>
            <a:r>
              <a:rPr lang="en-US" dirty="0" smtClean="0"/>
              <a:t>: initially </a:t>
            </a:r>
            <a:r>
              <a:rPr lang="en-US" b="1" dirty="0" smtClean="0"/>
              <a:t>Verb</a:t>
            </a:r>
            <a:r>
              <a:rPr lang="en-US" dirty="0" smtClean="0"/>
              <a:t>: produced</a:t>
            </a:r>
          </a:p>
          <a:p>
            <a:r>
              <a:rPr lang="en-US" i="1" dirty="0" smtClean="0"/>
              <a:t>Humans successfully flew for the first time in November of 1783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Adverb</a:t>
            </a:r>
            <a:r>
              <a:rPr lang="en-US" dirty="0" smtClean="0"/>
              <a:t>: successfully  </a:t>
            </a:r>
            <a:r>
              <a:rPr lang="en-US" b="1" dirty="0" smtClean="0"/>
              <a:t>Verb</a:t>
            </a:r>
            <a:r>
              <a:rPr lang="en-US" dirty="0" smtClean="0"/>
              <a:t>: flew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 types of nouns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</a:rPr>
              <a:t>Common noun: names any one of a groups of persons, places, things or ideas.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Generally not capitalized</a:t>
            </a: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Mountain, novelist, ship, movie</a:t>
            </a:r>
          </a:p>
          <a:p>
            <a:pPr lvl="1"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r>
              <a:rPr lang="en-US" dirty="0" smtClean="0">
                <a:ea typeface="ＭＳ Ｐゴシック" pitchFamily="-84" charset="-128"/>
              </a:rPr>
              <a:t>Proper noun: names a particular Peron, place thing or idea.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-84" charset="-128"/>
            </a:endParaRP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Generally capitalized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Mount McKinley, Edith Hamilton, </a:t>
            </a:r>
            <a:r>
              <a:rPr lang="en-US" i="1" dirty="0" smtClean="0">
                <a:ea typeface="ＭＳ Ｐゴシック" pitchFamily="-84" charset="-128"/>
              </a:rPr>
              <a:t>Queen Elizabeth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Identify each adverb and the </a:t>
            </a:r>
            <a:r>
              <a:rPr lang="en-US" sz="2000" b="1" dirty="0" smtClean="0"/>
              <a:t>adjective or adverb</a:t>
            </a:r>
            <a:r>
              <a:rPr lang="en-US" sz="2000" dirty="0" smtClean="0"/>
              <a:t> it modifies</a:t>
            </a:r>
          </a:p>
          <a:p>
            <a:endParaRPr lang="en-US" sz="2000" dirty="0" smtClean="0"/>
          </a:p>
          <a:p>
            <a:r>
              <a:rPr lang="en-US" sz="2000" i="1" dirty="0" smtClean="0"/>
              <a:t>The immensely long wagon train started out from Denver, Colorado.</a:t>
            </a:r>
          </a:p>
          <a:p>
            <a:pPr lvl="1"/>
            <a:r>
              <a:rPr lang="en-US" sz="1700" b="1" dirty="0" smtClean="0"/>
              <a:t>Adverb: </a:t>
            </a:r>
            <a:r>
              <a:rPr lang="en-US" sz="1700" dirty="0" smtClean="0"/>
              <a:t>immensely  </a:t>
            </a:r>
            <a:r>
              <a:rPr lang="en-US" sz="1700" b="1" dirty="0" smtClean="0"/>
              <a:t>Adjective: </a:t>
            </a:r>
            <a:r>
              <a:rPr lang="en-US" sz="1700" dirty="0" smtClean="0"/>
              <a:t>long</a:t>
            </a:r>
          </a:p>
          <a:p>
            <a:r>
              <a:rPr lang="en-US" sz="2000" i="1" dirty="0" smtClean="0"/>
              <a:t>A moderately hard rain could turn the trail into a swamp</a:t>
            </a:r>
            <a:r>
              <a:rPr lang="en-US" sz="2000" dirty="0" smtClean="0"/>
              <a:t>.</a:t>
            </a:r>
          </a:p>
          <a:p>
            <a:pPr lvl="1"/>
            <a:r>
              <a:rPr lang="en-US" sz="1700" b="1" dirty="0" smtClean="0"/>
              <a:t>Adverb</a:t>
            </a:r>
            <a:r>
              <a:rPr lang="en-US" sz="1700" dirty="0" smtClean="0"/>
              <a:t>: moderately </a:t>
            </a:r>
            <a:r>
              <a:rPr lang="en-US" sz="1700" b="1" dirty="0" smtClean="0"/>
              <a:t> adjective</a:t>
            </a:r>
            <a:r>
              <a:rPr lang="en-US" sz="1700" dirty="0" smtClean="0"/>
              <a:t>: hard</a:t>
            </a:r>
          </a:p>
          <a:p>
            <a:r>
              <a:rPr lang="en-US" sz="2000" i="1" dirty="0" smtClean="0"/>
              <a:t>The large ones we saw were too expensive for us.</a:t>
            </a:r>
          </a:p>
          <a:p>
            <a:pPr lvl="1"/>
            <a:r>
              <a:rPr lang="en-US" sz="1700" b="1" dirty="0" smtClean="0"/>
              <a:t>Adverb: </a:t>
            </a:r>
            <a:r>
              <a:rPr lang="en-US" sz="1700" dirty="0" smtClean="0"/>
              <a:t>too  </a:t>
            </a:r>
            <a:r>
              <a:rPr lang="en-US" sz="1700" b="1" dirty="0" smtClean="0"/>
              <a:t>adjective: </a:t>
            </a:r>
            <a:r>
              <a:rPr lang="en-US" sz="1700" dirty="0" smtClean="0"/>
              <a:t>expensive</a:t>
            </a:r>
          </a:p>
          <a:p>
            <a:r>
              <a:rPr lang="en-US" sz="2000" i="1" dirty="0" smtClean="0"/>
              <a:t>Suddenly, Juana had a brainstorm</a:t>
            </a:r>
            <a:r>
              <a:rPr lang="en-US" sz="2000" dirty="0" smtClean="0"/>
              <a:t>.</a:t>
            </a:r>
          </a:p>
          <a:p>
            <a:pPr lvl="1"/>
            <a:r>
              <a:rPr lang="en-US" sz="1700" b="1" dirty="0" smtClean="0"/>
              <a:t>Adverb: </a:t>
            </a:r>
            <a:r>
              <a:rPr lang="en-US" sz="1700" dirty="0" smtClean="0"/>
              <a:t>Suddenly </a:t>
            </a:r>
            <a:r>
              <a:rPr lang="en-US" sz="1700" b="1" dirty="0" smtClean="0"/>
              <a:t> Verb</a:t>
            </a:r>
            <a:r>
              <a:rPr lang="en-US" sz="1700" dirty="0" smtClean="0"/>
              <a:t>:  had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word that shows the relationship of a noun or pronoun (</a:t>
            </a:r>
            <a:r>
              <a:rPr lang="en-US" u="sng" dirty="0" smtClean="0"/>
              <a:t>object of preposition</a:t>
            </a:r>
            <a:r>
              <a:rPr lang="en-US" dirty="0" smtClean="0"/>
              <a:t>) to another word.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 rode</a:t>
            </a:r>
            <a:r>
              <a:rPr lang="en-US" b="1" dirty="0" smtClean="0"/>
              <a:t> </a:t>
            </a:r>
            <a:r>
              <a:rPr lang="en-US" b="1" u="sng" dirty="0" smtClean="0"/>
              <a:t>past </a:t>
            </a:r>
            <a:r>
              <a:rPr lang="en-US" u="sng" dirty="0" smtClean="0"/>
              <a:t>the (</a:t>
            </a:r>
            <a:r>
              <a:rPr lang="en-US" i="1" u="sng" dirty="0" smtClean="0"/>
              <a:t>village</a:t>
            </a:r>
            <a:r>
              <a:rPr lang="en-US" u="sng" dirty="0" smtClean="0"/>
              <a:t>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 rode </a:t>
            </a:r>
            <a:r>
              <a:rPr lang="en-US" b="1" u="sng" dirty="0" smtClean="0"/>
              <a:t>through</a:t>
            </a:r>
            <a:r>
              <a:rPr lang="en-US" u="sng" dirty="0" smtClean="0"/>
              <a:t> the (</a:t>
            </a:r>
            <a:r>
              <a:rPr lang="en-US" i="1" u="sng" dirty="0" smtClean="0"/>
              <a:t>village)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 rode </a:t>
            </a:r>
            <a:r>
              <a:rPr lang="en-US" b="1" u="sng" dirty="0" smtClean="0"/>
              <a:t>around </a:t>
            </a:r>
            <a:r>
              <a:rPr lang="en-US" u="sng" dirty="0" smtClean="0"/>
              <a:t>the (</a:t>
            </a:r>
            <a:r>
              <a:rPr lang="en-US" i="1" u="sng" dirty="0" smtClean="0"/>
              <a:t>village</a:t>
            </a:r>
            <a:r>
              <a:rPr lang="en-US" u="sng" dirty="0" smtClean="0"/>
              <a:t>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preposition, its object, and any modifiers of the object form a </a:t>
            </a:r>
            <a:r>
              <a:rPr lang="en-US" u="sng" dirty="0" smtClean="0"/>
              <a:t>prepositional phrase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Used Prepositions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But  (except)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Such 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Across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Besides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Underneath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preposition that consists of two or more prepositions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895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According</a:t>
                      </a:r>
                      <a:r>
                        <a:rPr lang="en-US" baseline="0" dirty="0" smtClean="0"/>
                        <a:t>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addition to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Instead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front</a:t>
                      </a:r>
                      <a:r>
                        <a:rPr lang="en-US" baseline="0" dirty="0" smtClean="0"/>
                        <a:t>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account of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 means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spite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Prior to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the coaches of the opposing team, the soccer game was delayed because of rain.</a:t>
            </a:r>
          </a:p>
          <a:p>
            <a:endParaRPr lang="en-US" dirty="0" smtClean="0"/>
          </a:p>
          <a:p>
            <a:r>
              <a:rPr lang="en-US" dirty="0" smtClean="0"/>
              <a:t>Near the edge of the stream, the ducks swam were entering the water to swim across the lake to the other side.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conjunction joins words or word groups</a:t>
            </a:r>
          </a:p>
          <a:p>
            <a:endParaRPr lang="en-US" dirty="0" smtClean="0"/>
          </a:p>
          <a:p>
            <a:r>
              <a:rPr lang="en-US" b="1" dirty="0" smtClean="0"/>
              <a:t>Correlative </a:t>
            </a:r>
            <a:r>
              <a:rPr lang="en-US" dirty="0" smtClean="0"/>
              <a:t>conjunctions</a:t>
            </a:r>
          </a:p>
          <a:p>
            <a:pPr lvl="1"/>
            <a:r>
              <a:rPr lang="en-US" dirty="0" smtClean="0"/>
              <a:t>Pairs of conjunctions that join words or words groups that are used in the same way</a:t>
            </a:r>
          </a:p>
          <a:p>
            <a:endParaRPr lang="en-US" b="1" dirty="0" smtClean="0"/>
          </a:p>
          <a:p>
            <a:r>
              <a:rPr lang="en-US" b="1" dirty="0" smtClean="0"/>
              <a:t>Coordinating</a:t>
            </a:r>
            <a:r>
              <a:rPr lang="en-US" dirty="0" smtClean="0"/>
              <a:t> conjunctions</a:t>
            </a:r>
          </a:p>
          <a:p>
            <a:pPr lvl="1"/>
            <a:r>
              <a:rPr lang="en-US" dirty="0" smtClean="0"/>
              <a:t>Join words or word groups that are used in the same way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conjunctions:</a:t>
            </a:r>
            <a:br>
              <a:rPr lang="en-US" dirty="0" smtClean="0"/>
            </a:br>
            <a:r>
              <a:rPr lang="en-US" dirty="0" smtClean="0"/>
              <a:t>FANBOYS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276600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Examples: </a:t>
            </a:r>
          </a:p>
          <a:p>
            <a:endParaRPr lang="en-US" dirty="0" smtClean="0"/>
          </a:p>
          <a:p>
            <a:r>
              <a:rPr lang="en-US" dirty="0" smtClean="0"/>
              <a:t>The orchestra played waltzes </a:t>
            </a:r>
            <a:r>
              <a:rPr lang="en-US" b="1" dirty="0" smtClean="0"/>
              <a:t>and</a:t>
            </a:r>
            <a:r>
              <a:rPr lang="en-US" dirty="0" smtClean="0"/>
              <a:t> polkas.</a:t>
            </a:r>
          </a:p>
          <a:p>
            <a:endParaRPr lang="en-US" dirty="0" smtClean="0"/>
          </a:p>
          <a:p>
            <a:r>
              <a:rPr lang="en-US" dirty="0" smtClean="0"/>
              <a:t>We can walk to the neighborhood pool </a:t>
            </a:r>
            <a:r>
              <a:rPr lang="en-US" b="1" dirty="0" smtClean="0"/>
              <a:t>or</a:t>
            </a:r>
            <a:r>
              <a:rPr lang="en-US" dirty="0" smtClean="0"/>
              <a:t> the park.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Correlative conjunctions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05000"/>
          <a:ext cx="7467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Both…</a:t>
                      </a:r>
                      <a:r>
                        <a:rPr lang="en-US" baseline="0" dirty="0" smtClean="0"/>
                        <a:t> and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only… but also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Either… 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Whether…</a:t>
                      </a:r>
                      <a:r>
                        <a:rPr lang="en-US" baseline="0" dirty="0" smtClean="0"/>
                        <a:t> 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Neither…nor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4290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Examples:</a:t>
            </a:r>
          </a:p>
          <a:p>
            <a:endParaRPr lang="en-US" dirty="0" smtClean="0"/>
          </a:p>
          <a:p>
            <a:r>
              <a:rPr lang="en-US" b="1" dirty="0" smtClean="0"/>
              <a:t>Neither</a:t>
            </a:r>
            <a:r>
              <a:rPr lang="en-US" dirty="0" smtClean="0"/>
              <a:t> the baseball team </a:t>
            </a:r>
            <a:r>
              <a:rPr lang="en-US" b="1" dirty="0" smtClean="0"/>
              <a:t>nor</a:t>
            </a:r>
            <a:r>
              <a:rPr lang="en-US" dirty="0" smtClean="0"/>
              <a:t> the soccer team has practice today.</a:t>
            </a:r>
          </a:p>
          <a:p>
            <a:endParaRPr lang="en-US" dirty="0" smtClean="0"/>
          </a:p>
          <a:p>
            <a:r>
              <a:rPr lang="en-US" b="1" dirty="0" smtClean="0"/>
              <a:t>Both</a:t>
            </a:r>
            <a:r>
              <a:rPr lang="en-US" dirty="0" smtClean="0"/>
              <a:t> the track team </a:t>
            </a:r>
            <a:r>
              <a:rPr lang="en-US" b="1" dirty="0" smtClean="0"/>
              <a:t>and</a:t>
            </a:r>
            <a:r>
              <a:rPr lang="en-US" dirty="0" smtClean="0"/>
              <a:t> the volleyball team enjoyed a winning season.</a:t>
            </a:r>
          </a:p>
          <a:p>
            <a:endParaRPr lang="en-US" dirty="0" smtClean="0"/>
          </a:p>
          <a:p>
            <a:r>
              <a:rPr lang="en-US" dirty="0" smtClean="0"/>
              <a:t>Their victories sparked the enthusiasm </a:t>
            </a:r>
            <a:r>
              <a:rPr lang="en-US" b="1" dirty="0" smtClean="0"/>
              <a:t>not only </a:t>
            </a:r>
            <a:r>
              <a:rPr lang="en-US" dirty="0" smtClean="0"/>
              <a:t>of students </a:t>
            </a:r>
            <a:r>
              <a:rPr lang="en-US" b="1" dirty="0" smtClean="0"/>
              <a:t>but also </a:t>
            </a:r>
            <a:r>
              <a:rPr lang="en-US" dirty="0" smtClean="0"/>
              <a:t>of teachers and townspeople.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the captains and their crew members looked forward to such visits.</a:t>
            </a:r>
          </a:p>
          <a:p>
            <a:endParaRPr lang="en-US" dirty="0" smtClean="0"/>
          </a:p>
          <a:p>
            <a:r>
              <a:rPr lang="en-US" dirty="0" smtClean="0"/>
              <a:t>The sailors enjoyed the opportunity not only to chat but also to exchange news.</a:t>
            </a:r>
          </a:p>
          <a:p>
            <a:endParaRPr lang="en-US" dirty="0" smtClean="0"/>
          </a:p>
          <a:p>
            <a:r>
              <a:rPr lang="en-US" dirty="0" smtClean="0"/>
              <a:t>I looked for Will, but he had already left.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part of speech of the underlined words in each example:</a:t>
            </a:r>
          </a:p>
          <a:p>
            <a:endParaRPr lang="en-US" dirty="0" smtClean="0"/>
          </a:p>
          <a:p>
            <a:r>
              <a:rPr lang="en-US" dirty="0" smtClean="0"/>
              <a:t>Rich heard the </a:t>
            </a:r>
            <a:r>
              <a:rPr lang="en-US" u="sng" dirty="0" smtClean="0"/>
              <a:t>light</a:t>
            </a:r>
            <a:r>
              <a:rPr lang="en-US" dirty="0" smtClean="0"/>
              <a:t> patter of raindrops.</a:t>
            </a:r>
          </a:p>
          <a:p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u="sng" dirty="0" smtClean="0"/>
              <a:t>help</a:t>
            </a:r>
            <a:r>
              <a:rPr lang="en-US" dirty="0" smtClean="0"/>
              <a:t> your sister with her homework.</a:t>
            </a:r>
          </a:p>
          <a:p>
            <a:endParaRPr lang="en-US" dirty="0" smtClean="0"/>
          </a:p>
          <a:p>
            <a:r>
              <a:rPr lang="en-US" dirty="0" smtClean="0"/>
              <a:t>All but two of the students voted </a:t>
            </a:r>
            <a:r>
              <a:rPr lang="en-US" u="sng" dirty="0" smtClean="0"/>
              <a:t>in</a:t>
            </a:r>
            <a:r>
              <a:rPr lang="en-US" dirty="0" smtClean="0"/>
              <a:t> the class elections.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Types of noun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ea typeface="+mn-ea"/>
                <a:cs typeface="+mn-cs"/>
              </a:rPr>
              <a:t>Concrete noun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Can be perceived by one or more of the senses (sight, touch, hearing, taste, smell)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Dog, sunset, thunder, silk, Nile River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ea typeface="+mn-ea"/>
                <a:cs typeface="+mn-cs"/>
              </a:rPr>
              <a:t>Abstract nouns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Names an idea, a feeling, a quality, or a characteristic.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Liberty, beauty, kindness, success, Marxism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ea typeface="+mn-ea"/>
                <a:cs typeface="+mn-cs"/>
              </a:rPr>
              <a:t>Collective nouns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A group of people, animals, or things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Audience, batch, bouquet, bunch, litter, jury, pride, staff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ea typeface="+mn-ea"/>
                <a:cs typeface="+mn-cs"/>
              </a:rPr>
              <a:t>Compound Nouns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2 or more words that together name a person, place, thing, idea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Baseball, Civil Rights,  sister-in-law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DETERMINING 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7467600" cy="5257800"/>
          </a:xfrm>
        </p:spPr>
        <p:txBody>
          <a:bodyPr/>
          <a:lstStyle/>
          <a:p>
            <a:r>
              <a:rPr lang="en-US" sz="2000" dirty="0" smtClean="0"/>
              <a:t>The same word can be a different part of speech depending on how it is used in a sentence. So, identify the parts of speech of the word in each example: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They decided that the hedge needed a </a:t>
            </a:r>
            <a:r>
              <a:rPr lang="en-US" u="sng" dirty="0" smtClean="0"/>
              <a:t>trim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Their hedges always look </a:t>
            </a:r>
            <a:r>
              <a:rPr lang="en-US" u="sng" dirty="0" smtClean="0"/>
              <a:t>trim</a:t>
            </a:r>
            <a:r>
              <a:rPr lang="en-US" dirty="0" smtClean="0"/>
              <a:t> and nest.</a:t>
            </a:r>
          </a:p>
          <a:p>
            <a:r>
              <a:rPr lang="en-US" dirty="0" smtClean="0"/>
              <a:t>We usually </a:t>
            </a:r>
            <a:r>
              <a:rPr lang="en-US" u="sng" dirty="0" smtClean="0"/>
              <a:t>trim</a:t>
            </a:r>
            <a:r>
              <a:rPr lang="en-US" dirty="0" smtClean="0"/>
              <a:t> the tree with homemade ornaments.</a:t>
            </a:r>
          </a:p>
          <a:p>
            <a:endParaRPr lang="en-US" dirty="0" smtClean="0"/>
          </a:p>
          <a:p>
            <a:r>
              <a:rPr lang="en-US" dirty="0" smtClean="0"/>
              <a:t>I wasn’t thirsty, but I did </a:t>
            </a:r>
            <a:r>
              <a:rPr lang="en-US" u="sng" dirty="0" smtClean="0"/>
              <a:t>down</a:t>
            </a:r>
            <a:r>
              <a:rPr lang="en-US" dirty="0" smtClean="0"/>
              <a:t> one glass of water.</a:t>
            </a:r>
          </a:p>
          <a:p>
            <a:r>
              <a:rPr lang="en-US" dirty="0" smtClean="0"/>
              <a:t>Dale ran </a:t>
            </a:r>
            <a:r>
              <a:rPr lang="en-US" u="sng" dirty="0" smtClean="0"/>
              <a:t>down</a:t>
            </a:r>
            <a:r>
              <a:rPr lang="en-US" dirty="0" smtClean="0"/>
              <a:t> the stairs.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Identify the types of Nouns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</a:rPr>
              <a:t>Gumbos often contain, okra  and sausage, chicken, or seafood.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Gumbos: common, concrete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Okra, sausage, chicken, seafood: common, concrete</a:t>
            </a:r>
          </a:p>
          <a:p>
            <a:pPr eaLnBrk="1" hangingPunct="1"/>
            <a:endParaRPr lang="en-US" dirty="0" smtClean="0">
              <a:ea typeface="ＭＳ Ｐゴシック" pitchFamily="-84" charset="-128"/>
            </a:endParaRPr>
          </a:p>
          <a:p>
            <a:pPr eaLnBrk="1" hangingPunct="1"/>
            <a:r>
              <a:rPr lang="en-US" dirty="0" smtClean="0">
                <a:ea typeface="ＭＳ Ｐゴシック" pitchFamily="-84" charset="-128"/>
              </a:rPr>
              <a:t>The popularity of these dishes and other Cajun dishes has spread throughout the United States.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Popularity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 dishes: common, concrete</a:t>
            </a:r>
          </a:p>
          <a:p>
            <a:pPr lvl="1" eaLnBrk="1" hangingPunct="1"/>
            <a:r>
              <a:rPr lang="en-US" dirty="0" smtClean="0">
                <a:ea typeface="ＭＳ Ｐゴシック" pitchFamily="-84" charset="-128"/>
              </a:rPr>
              <a:t>United States: proper, concrete, compound</a:t>
            </a:r>
          </a:p>
          <a:p>
            <a:pPr lvl="1" eaLnBrk="1" hangingPunct="1"/>
            <a:endParaRPr lang="en-US" dirty="0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Pronouns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Takes the place of one or more nouns or pronouns</a:t>
            </a:r>
          </a:p>
          <a:p>
            <a:pPr marL="548640" lvl="2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70000"/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She, her, his, him, they, their</a:t>
            </a:r>
          </a:p>
          <a:p>
            <a:pPr marL="548640" lvl="2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70000"/>
              <a:buFont typeface="Wingdings"/>
              <a:buChar char=""/>
              <a:defRPr/>
            </a:pPr>
            <a:endParaRPr lang="en-US" dirty="0" smtClean="0">
              <a:ea typeface="+mn-ea"/>
            </a:endParaRPr>
          </a:p>
          <a:p>
            <a:pPr marL="548640" lvl="2" indent="-18288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70000"/>
              <a:buFont typeface="Wingdings"/>
              <a:buNone/>
              <a:defRPr/>
            </a:pP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Antecedent: the word or word group that  a pronoun stands for.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Example:  </a:t>
            </a:r>
            <a:r>
              <a:rPr lang="en-US" u="sng" dirty="0" smtClean="0">
                <a:ea typeface="+mn-ea"/>
              </a:rPr>
              <a:t>Ms. </a:t>
            </a:r>
            <a:r>
              <a:rPr lang="en-US" u="sng" smtClean="0">
                <a:ea typeface="+mn-ea"/>
              </a:rPr>
              <a:t>Hamfeldt</a:t>
            </a:r>
            <a:r>
              <a:rPr lang="en-US" u="sng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is a tough teacher.  </a:t>
            </a:r>
            <a:r>
              <a:rPr lang="en-US" u="sng" dirty="0" smtClean="0">
                <a:ea typeface="+mn-ea"/>
              </a:rPr>
              <a:t>She </a:t>
            </a:r>
            <a:r>
              <a:rPr lang="en-US" dirty="0" smtClean="0">
                <a:ea typeface="+mn-ea"/>
              </a:rPr>
              <a:t>gives way too much work.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dirty="0" smtClean="0">
                <a:ea typeface="+mn-ea"/>
              </a:rPr>
              <a:t>Which is the pronoun?  Which is the antecedent?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Personal Pronouns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</a:rPr>
              <a:t>Refers to</a:t>
            </a: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The one speaking (first person)</a:t>
            </a: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The one spoken to (second person)</a:t>
            </a: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The one spoken about (third person)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038600"/>
          <a:ext cx="6096000" cy="173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6561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Singular</a:t>
                      </a:r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Plural</a:t>
                      </a:r>
                      <a:endParaRPr lang="en-US" sz="1800" dirty="0"/>
                    </a:p>
                  </a:txBody>
                  <a:tcPr marT="45680" marB="45680"/>
                </a:tc>
              </a:tr>
              <a:tr h="3656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 Person</a:t>
                      </a:r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I, me, my, mine</a:t>
                      </a:r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We,</a:t>
                      </a:r>
                      <a:r>
                        <a:rPr lang="en-US" sz="1800" baseline="0" dirty="0" smtClean="0"/>
                        <a:t> us, our, ours</a:t>
                      </a:r>
                      <a:endParaRPr lang="en-US" sz="1800" dirty="0"/>
                    </a:p>
                  </a:txBody>
                  <a:tcPr marT="45680" marB="45680"/>
                </a:tc>
              </a:tr>
              <a:tr h="3656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Second Person</a:t>
                      </a:r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You, your, yours</a:t>
                      </a:r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You, your, yours</a:t>
                      </a:r>
                    </a:p>
                  </a:txBody>
                  <a:tcPr marT="45680" marB="45680"/>
                </a:tc>
              </a:tr>
              <a:tr h="63987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Third Person</a:t>
                      </a:r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He,</a:t>
                      </a:r>
                      <a:r>
                        <a:rPr lang="en-US" sz="1800" baseline="0" dirty="0" smtClean="0"/>
                        <a:t> him, his, she, her, hers, it, its</a:t>
                      </a:r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They, them, their, theirs</a:t>
                      </a:r>
                      <a:endParaRPr lang="en-US" sz="1800" dirty="0"/>
                    </a:p>
                  </a:txBody>
                  <a:tcPr marT="45680" marB="4568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Reflexive and Intensive Pronouns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57517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First Person</a:t>
                      </a:r>
                      <a:endParaRPr lang="en-US" sz="1800" dirty="0"/>
                    </a:p>
                  </a:txBody>
                  <a:tcPr marL="95331" marR="95331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Myself, ourselves</a:t>
                      </a:r>
                      <a:endParaRPr lang="en-US" sz="1800" dirty="0"/>
                    </a:p>
                  </a:txBody>
                  <a:tcPr marL="95331" marR="95331" marT="45706" marB="45706"/>
                </a:tc>
              </a:tr>
              <a:tr h="57517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Second Person</a:t>
                      </a:r>
                      <a:endParaRPr lang="en-US" sz="1800" dirty="0"/>
                    </a:p>
                  </a:txBody>
                  <a:tcPr marL="95331" marR="95331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Yourself, yourselves</a:t>
                      </a:r>
                      <a:endParaRPr lang="en-US" sz="1800" dirty="0"/>
                    </a:p>
                  </a:txBody>
                  <a:tcPr marL="95331" marR="95331" marT="45706" marB="45706"/>
                </a:tc>
              </a:tr>
              <a:tr h="99277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Third Person</a:t>
                      </a:r>
                      <a:endParaRPr lang="en-US" sz="1800" dirty="0"/>
                    </a:p>
                  </a:txBody>
                  <a:tcPr marL="95331" marR="95331" marT="45706" marB="4570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Himself, herself, itself, themselves,</a:t>
                      </a:r>
                      <a:endParaRPr lang="en-US" sz="1800" dirty="0"/>
                    </a:p>
                  </a:txBody>
                  <a:tcPr marL="95331" marR="95331" marT="45706" marB="4570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Reflexive Pronoun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</a:rPr>
              <a:t>Refers to the subject of a sentences and functions as a complement or as an object of a preposition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I am not quit </a:t>
            </a:r>
            <a:r>
              <a:rPr lang="en-US" b="1" smtClean="0">
                <a:ea typeface="ＭＳ Ｐゴシック" pitchFamily="-84" charset="-128"/>
              </a:rPr>
              <a:t>myself</a:t>
            </a:r>
            <a:r>
              <a:rPr lang="en-US" smtClean="0">
                <a:ea typeface="ＭＳ Ｐゴシック" pitchFamily="-84" charset="-128"/>
              </a:rPr>
              <a:t> today</a:t>
            </a:r>
          </a:p>
          <a:p>
            <a:pPr lvl="2" eaLnBrk="1" hangingPunct="1"/>
            <a:r>
              <a:rPr lang="en-US" i="1" smtClean="0">
                <a:ea typeface="ＭＳ Ｐゴシック" pitchFamily="-84" charset="-128"/>
              </a:rPr>
              <a:t>Myself </a:t>
            </a:r>
            <a:r>
              <a:rPr lang="en-US" smtClean="0">
                <a:ea typeface="ＭＳ Ｐゴシック" pitchFamily="-84" charset="-128"/>
              </a:rPr>
              <a:t>is a predicate nominative identifying </a:t>
            </a:r>
            <a:r>
              <a:rPr lang="en-US" i="1" smtClean="0">
                <a:ea typeface="ＭＳ Ｐゴシック" pitchFamily="-84" charset="-128"/>
              </a:rPr>
              <a:t>I</a:t>
            </a:r>
          </a:p>
          <a:p>
            <a:pPr lvl="2" eaLnBrk="1" hangingPunct="1">
              <a:buFont typeface="Wingdings" pitchFamily="2" charset="2"/>
              <a:buNone/>
            </a:pPr>
            <a:endParaRPr lang="en-US" i="1" smtClean="0">
              <a:ea typeface="ＭＳ Ｐゴシック" pitchFamily="-84" charset="-128"/>
            </a:endParaRP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Cecilia let </a:t>
            </a:r>
            <a:r>
              <a:rPr lang="en-US" b="1" smtClean="0">
                <a:ea typeface="ＭＳ Ｐゴシック" pitchFamily="-84" charset="-128"/>
              </a:rPr>
              <a:t>herself </a:t>
            </a:r>
            <a:r>
              <a:rPr lang="en-US" smtClean="0">
                <a:ea typeface="ＭＳ Ｐゴシック" pitchFamily="-84" charset="-128"/>
              </a:rPr>
              <a:t>take a study break</a:t>
            </a:r>
          </a:p>
          <a:p>
            <a:pPr lvl="2" eaLnBrk="1" hangingPunct="1"/>
            <a:r>
              <a:rPr lang="en-US" i="1" smtClean="0">
                <a:ea typeface="ＭＳ Ｐゴシック" pitchFamily="-84" charset="-128"/>
              </a:rPr>
              <a:t>Herself</a:t>
            </a:r>
            <a:r>
              <a:rPr lang="en-US" smtClean="0">
                <a:ea typeface="ＭＳ Ｐゴシック" pitchFamily="-84" charset="-128"/>
              </a:rPr>
              <a:t> is the direct object of </a:t>
            </a:r>
            <a:r>
              <a:rPr lang="en-US" i="1" smtClean="0">
                <a:ea typeface="ＭＳ Ｐゴシック" pitchFamily="-84" charset="-128"/>
              </a:rPr>
              <a:t>let</a:t>
            </a:r>
          </a:p>
          <a:p>
            <a:pPr lvl="2" eaLnBrk="1" hangingPunct="1"/>
            <a:endParaRPr lang="en-US" smtClean="0">
              <a:ea typeface="ＭＳ Ｐゴシック" pitchFamily="-84" charset="-128"/>
            </a:endParaRP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They chose costumes for </a:t>
            </a:r>
            <a:r>
              <a:rPr lang="en-US" b="1" smtClean="0">
                <a:ea typeface="ＭＳ Ｐゴシック" pitchFamily="-84" charset="-128"/>
              </a:rPr>
              <a:t>themselves</a:t>
            </a:r>
          </a:p>
          <a:p>
            <a:pPr lvl="2" eaLnBrk="1" hangingPunct="1"/>
            <a:r>
              <a:rPr lang="en-US" b="1" i="1" smtClean="0">
                <a:ea typeface="ＭＳ Ｐゴシック" pitchFamily="-84" charset="-128"/>
              </a:rPr>
              <a:t>Themselves</a:t>
            </a:r>
            <a:r>
              <a:rPr lang="en-US" b="1" smtClean="0">
                <a:ea typeface="ＭＳ Ｐゴシック" pitchFamily="-84" charset="-128"/>
              </a:rPr>
              <a:t> is the object of the preposition </a:t>
            </a:r>
            <a:r>
              <a:rPr lang="en-US" b="1" i="1" smtClean="0">
                <a:ea typeface="ＭＳ Ｐゴシック" pitchFamily="-84" charset="-128"/>
              </a:rPr>
              <a:t>for</a:t>
            </a:r>
          </a:p>
          <a:p>
            <a:pPr lvl="2" eaLnBrk="1" hangingPunct="1"/>
            <a:endParaRPr lang="en-US" smtClean="0">
              <a:ea typeface="ＭＳ Ｐゴシック" pitchFamily="-84" charset="-128"/>
            </a:endParaRPr>
          </a:p>
          <a:p>
            <a:pPr lvl="2" eaLnBrk="1" hangingPunct="1"/>
            <a:endParaRPr lang="en-US" smtClean="0">
              <a:ea typeface="ＭＳ Ｐゴシック" pitchFamily="-84" charset="-128"/>
            </a:endParaRPr>
          </a:p>
          <a:p>
            <a:pPr lvl="2" eaLnBrk="1" hangingPunct="1"/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621</TotalTime>
  <Words>2310</Words>
  <Application>Microsoft Macintosh PowerPoint</Application>
  <PresentationFormat>On-screen Show (4:3)</PresentationFormat>
  <Paragraphs>521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Oriel</vt:lpstr>
      <vt:lpstr>Grammar: Parts of Speech</vt:lpstr>
      <vt:lpstr>Nouns</vt:lpstr>
      <vt:lpstr> types of nouns</vt:lpstr>
      <vt:lpstr>Types of noun</vt:lpstr>
      <vt:lpstr>Identify the types of Nouns</vt:lpstr>
      <vt:lpstr>Pronouns</vt:lpstr>
      <vt:lpstr>Personal Pronouns</vt:lpstr>
      <vt:lpstr>Reflexive and Intensive Pronouns</vt:lpstr>
      <vt:lpstr>Reflexive Pronoun </vt:lpstr>
      <vt:lpstr>Intensive Pronoun</vt:lpstr>
      <vt:lpstr>Demonstrative and Interrogative Pronouns</vt:lpstr>
      <vt:lpstr>Indefinite Pronouns</vt:lpstr>
      <vt:lpstr>Identify the Pronoun(s) in the sentence</vt:lpstr>
      <vt:lpstr>adjectives</vt:lpstr>
      <vt:lpstr>Slide 15</vt:lpstr>
      <vt:lpstr>Articles</vt:lpstr>
      <vt:lpstr>Pronoun or Adjective? </vt:lpstr>
      <vt:lpstr>noun or adjective?</vt:lpstr>
      <vt:lpstr>Verbs</vt:lpstr>
      <vt:lpstr>Main verbs and helping verbs</vt:lpstr>
      <vt:lpstr>Notes on verbs</vt:lpstr>
      <vt:lpstr>Action verbs</vt:lpstr>
      <vt:lpstr>Linking verbs</vt:lpstr>
      <vt:lpstr>Slide 24</vt:lpstr>
      <vt:lpstr>Forms of Be</vt:lpstr>
      <vt:lpstr>Transitive and intransitive verbs</vt:lpstr>
      <vt:lpstr>Notes Intransitive and Transitive verbs</vt:lpstr>
      <vt:lpstr>Adverbs</vt:lpstr>
      <vt:lpstr>Examples</vt:lpstr>
      <vt:lpstr>Examples</vt:lpstr>
      <vt:lpstr>Prepositions</vt:lpstr>
      <vt:lpstr>Commonly Used Prepositions</vt:lpstr>
      <vt:lpstr>Compound Preposition</vt:lpstr>
      <vt:lpstr>Find the prepositions</vt:lpstr>
      <vt:lpstr>CONJUNCTIONS</vt:lpstr>
      <vt:lpstr>Coordinating conjunctions: FANBOYS</vt:lpstr>
      <vt:lpstr>Correlative conjunctions</vt:lpstr>
      <vt:lpstr>Identify the conjunctions</vt:lpstr>
      <vt:lpstr>DETERMINING PARTS OF SPEECH</vt:lpstr>
      <vt:lpstr>DETERMINING PARTS OF SPEECH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Grammar: Parts of Speech</dc:title>
  <dc:creator>pete</dc:creator>
  <cp:lastModifiedBy>pete</cp:lastModifiedBy>
  <cp:revision>57</cp:revision>
  <dcterms:created xsi:type="dcterms:W3CDTF">2012-09-21T14:49:58Z</dcterms:created>
  <dcterms:modified xsi:type="dcterms:W3CDTF">2012-09-27T14:51:10Z</dcterms:modified>
</cp:coreProperties>
</file>